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10693400" cy="7562850"/>
  <p:notesSz cx="10693400" cy="75628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0" d="100"/>
          <a:sy n="150" d="100"/>
        </p:scale>
        <p:origin x="108" y="-13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4670" y="302514"/>
            <a:ext cx="9624060" cy="121005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34670" y="1739455"/>
            <a:ext cx="9624060"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10/3/2024</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pnsrt.tavenel.fr/matieres/ssat/myopieorganisationnelle.html" TargetMode="External"/><Relationship Id="rId1" Type="http://schemas.openxmlformats.org/officeDocument/2006/relationships/slideLayout" Target="../slideLayouts/slideLayout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1512235943"/>
              </p:ext>
            </p:extLst>
          </p:nvPr>
        </p:nvGraphicFramePr>
        <p:xfrm>
          <a:off x="165100" y="1170047"/>
          <a:ext cx="10439400" cy="6776481"/>
        </p:xfrm>
        <a:graphic>
          <a:graphicData uri="http://schemas.openxmlformats.org/drawingml/2006/table">
            <a:tbl>
              <a:tblPr firstRow="1" bandRow="1">
                <a:tableStyleId>{2D5ABB26-0587-4C30-8999-92F81FD0307C}</a:tableStyleId>
              </a:tblPr>
              <a:tblGrid>
                <a:gridCol w="2110926">
                  <a:extLst>
                    <a:ext uri="{9D8B030D-6E8A-4147-A177-3AD203B41FA5}">
                      <a16:colId xmlns:a16="http://schemas.microsoft.com/office/drawing/2014/main" val="20000"/>
                    </a:ext>
                  </a:extLst>
                </a:gridCol>
                <a:gridCol w="2064835">
                  <a:extLst>
                    <a:ext uri="{9D8B030D-6E8A-4147-A177-3AD203B41FA5}">
                      <a16:colId xmlns:a16="http://schemas.microsoft.com/office/drawing/2014/main" val="20001"/>
                    </a:ext>
                  </a:extLst>
                </a:gridCol>
                <a:gridCol w="2087879">
                  <a:extLst>
                    <a:ext uri="{9D8B030D-6E8A-4147-A177-3AD203B41FA5}">
                      <a16:colId xmlns:a16="http://schemas.microsoft.com/office/drawing/2014/main" val="20002"/>
                    </a:ext>
                  </a:extLst>
                </a:gridCol>
                <a:gridCol w="2087880">
                  <a:extLst>
                    <a:ext uri="{9D8B030D-6E8A-4147-A177-3AD203B41FA5}">
                      <a16:colId xmlns:a16="http://schemas.microsoft.com/office/drawing/2014/main" val="20003"/>
                    </a:ext>
                  </a:extLst>
                </a:gridCol>
                <a:gridCol w="2087880">
                  <a:extLst>
                    <a:ext uri="{9D8B030D-6E8A-4147-A177-3AD203B41FA5}">
                      <a16:colId xmlns:a16="http://schemas.microsoft.com/office/drawing/2014/main" val="20004"/>
                    </a:ext>
                  </a:extLst>
                </a:gridCol>
              </a:tblGrid>
              <a:tr h="976653">
                <a:tc>
                  <a:txBody>
                    <a:bodyPr/>
                    <a:lstStyle/>
                    <a:p>
                      <a:pPr>
                        <a:lnSpc>
                          <a:spcPct val="100000"/>
                        </a:lnSpc>
                        <a:spcBef>
                          <a:spcPts val="70"/>
                        </a:spcBef>
                      </a:pPr>
                      <a:endParaRPr sz="950">
                        <a:latin typeface="Times New Roman"/>
                        <a:cs typeface="Times New Roman"/>
                      </a:endParaRPr>
                    </a:p>
                    <a:p>
                      <a:pPr marL="617220" marR="267335" indent="-344170">
                        <a:lnSpc>
                          <a:spcPts val="1090"/>
                        </a:lnSpc>
                      </a:pPr>
                      <a:r>
                        <a:rPr sz="950" dirty="0">
                          <a:latin typeface="Arial MT"/>
                          <a:cs typeface="Arial MT"/>
                        </a:rPr>
                        <a:t>Quels</a:t>
                      </a:r>
                      <a:r>
                        <a:rPr sz="950" spc="30" dirty="0">
                          <a:latin typeface="Arial MT"/>
                          <a:cs typeface="Arial MT"/>
                        </a:rPr>
                        <a:t> </a:t>
                      </a:r>
                      <a:r>
                        <a:rPr sz="950" dirty="0">
                          <a:latin typeface="Arial MT"/>
                          <a:cs typeface="Arial MT"/>
                        </a:rPr>
                        <a:t>sont</a:t>
                      </a:r>
                      <a:r>
                        <a:rPr sz="950" spc="35" dirty="0">
                          <a:latin typeface="Arial MT"/>
                          <a:cs typeface="Arial MT"/>
                        </a:rPr>
                        <a:t> </a:t>
                      </a:r>
                      <a:r>
                        <a:rPr sz="950" dirty="0">
                          <a:latin typeface="Arial MT"/>
                          <a:cs typeface="Arial MT"/>
                        </a:rPr>
                        <a:t>les</a:t>
                      </a:r>
                      <a:r>
                        <a:rPr sz="950" spc="30" dirty="0">
                          <a:latin typeface="Arial MT"/>
                          <a:cs typeface="Arial MT"/>
                        </a:rPr>
                        <a:t> </a:t>
                      </a:r>
                      <a:r>
                        <a:rPr sz="950" dirty="0">
                          <a:latin typeface="Arial MT"/>
                          <a:cs typeface="Arial MT"/>
                        </a:rPr>
                        <a:t>faits</a:t>
                      </a:r>
                      <a:r>
                        <a:rPr sz="950" spc="25" dirty="0">
                          <a:latin typeface="Arial MT"/>
                          <a:cs typeface="Arial MT"/>
                        </a:rPr>
                        <a:t> </a:t>
                      </a:r>
                      <a:r>
                        <a:rPr sz="950" spc="-25" dirty="0">
                          <a:latin typeface="Arial MT"/>
                          <a:cs typeface="Arial MT"/>
                        </a:rPr>
                        <a:t>que </a:t>
                      </a:r>
                      <a:r>
                        <a:rPr sz="950" dirty="0">
                          <a:latin typeface="Arial MT"/>
                          <a:cs typeface="Arial MT"/>
                        </a:rPr>
                        <a:t>j’observe</a:t>
                      </a:r>
                      <a:r>
                        <a:rPr sz="950" spc="60" dirty="0">
                          <a:latin typeface="Arial MT"/>
                          <a:cs typeface="Arial MT"/>
                        </a:rPr>
                        <a:t> </a:t>
                      </a:r>
                      <a:r>
                        <a:rPr sz="950" spc="-50" dirty="0">
                          <a:latin typeface="Arial MT"/>
                          <a:cs typeface="Arial MT"/>
                        </a:rPr>
                        <a:t>?</a:t>
                      </a:r>
                      <a:endParaRPr sz="950">
                        <a:latin typeface="Arial MT"/>
                        <a:cs typeface="Arial MT"/>
                      </a:endParaRPr>
                    </a:p>
                  </a:txBody>
                  <a:tcPr marL="0" marR="0" marT="8890" marB="0">
                    <a:lnL w="28575">
                      <a:solidFill>
                        <a:srgbClr val="000000"/>
                      </a:solidFill>
                      <a:prstDash val="solid"/>
                    </a:lnL>
                    <a:lnR w="3175">
                      <a:solidFill>
                        <a:srgbClr val="000000"/>
                      </a:solidFill>
                      <a:prstDash val="solid"/>
                    </a:lnR>
                    <a:lnT w="28575">
                      <a:solidFill>
                        <a:srgbClr val="000000"/>
                      </a:solidFill>
                      <a:prstDash val="solid"/>
                    </a:lnT>
                    <a:lnB w="3175">
                      <a:solidFill>
                        <a:srgbClr val="000000"/>
                      </a:solidFill>
                      <a:prstDash val="solid"/>
                    </a:lnB>
                  </a:tcPr>
                </a:tc>
                <a:tc>
                  <a:txBody>
                    <a:bodyPr/>
                    <a:lstStyle/>
                    <a:p>
                      <a:pPr marL="50800" marR="45085" indent="1270" algn="ctr">
                        <a:lnSpc>
                          <a:spcPct val="95200"/>
                        </a:lnSpc>
                        <a:spcBef>
                          <a:spcPts val="600"/>
                        </a:spcBef>
                      </a:pPr>
                      <a:r>
                        <a:rPr sz="950" dirty="0">
                          <a:latin typeface="Arial MT"/>
                          <a:cs typeface="Arial MT"/>
                        </a:rPr>
                        <a:t>Les</a:t>
                      </a:r>
                      <a:r>
                        <a:rPr sz="950" spc="45" dirty="0">
                          <a:latin typeface="Arial MT"/>
                          <a:cs typeface="Arial MT"/>
                        </a:rPr>
                        <a:t> </a:t>
                      </a:r>
                      <a:r>
                        <a:rPr sz="950" dirty="0">
                          <a:latin typeface="Arial MT"/>
                          <a:cs typeface="Arial MT"/>
                        </a:rPr>
                        <a:t>faits</a:t>
                      </a:r>
                      <a:r>
                        <a:rPr sz="950" spc="55" dirty="0">
                          <a:latin typeface="Arial MT"/>
                          <a:cs typeface="Arial MT"/>
                        </a:rPr>
                        <a:t> </a:t>
                      </a:r>
                      <a:r>
                        <a:rPr sz="950" dirty="0">
                          <a:latin typeface="Arial MT"/>
                          <a:cs typeface="Arial MT"/>
                        </a:rPr>
                        <a:t>que</a:t>
                      </a:r>
                      <a:r>
                        <a:rPr sz="950" spc="55" dirty="0">
                          <a:latin typeface="Arial MT"/>
                          <a:cs typeface="Arial MT"/>
                        </a:rPr>
                        <a:t> </a:t>
                      </a:r>
                      <a:r>
                        <a:rPr sz="950" dirty="0">
                          <a:latin typeface="Arial MT"/>
                          <a:cs typeface="Arial MT"/>
                        </a:rPr>
                        <a:t>j’observe</a:t>
                      </a:r>
                      <a:r>
                        <a:rPr sz="950" spc="40" dirty="0">
                          <a:latin typeface="Arial MT"/>
                          <a:cs typeface="Arial MT"/>
                        </a:rPr>
                        <a:t> </a:t>
                      </a:r>
                      <a:r>
                        <a:rPr sz="950" dirty="0">
                          <a:latin typeface="Arial MT"/>
                          <a:cs typeface="Arial MT"/>
                        </a:rPr>
                        <a:t>ont-</a:t>
                      </a:r>
                      <a:r>
                        <a:rPr sz="950" spc="-25" dirty="0">
                          <a:latin typeface="Arial MT"/>
                          <a:cs typeface="Arial MT"/>
                        </a:rPr>
                        <a:t>ils </a:t>
                      </a:r>
                      <a:r>
                        <a:rPr sz="950" dirty="0">
                          <a:latin typeface="Arial MT"/>
                          <a:cs typeface="Arial MT"/>
                        </a:rPr>
                        <a:t>lieu</a:t>
                      </a:r>
                      <a:r>
                        <a:rPr sz="950" spc="35" dirty="0">
                          <a:latin typeface="Arial MT"/>
                          <a:cs typeface="Arial MT"/>
                        </a:rPr>
                        <a:t> </a:t>
                      </a:r>
                      <a:r>
                        <a:rPr sz="950" dirty="0">
                          <a:latin typeface="Arial MT"/>
                          <a:cs typeface="Arial MT"/>
                        </a:rPr>
                        <a:t>dans</a:t>
                      </a:r>
                      <a:r>
                        <a:rPr sz="950" spc="40" dirty="0">
                          <a:latin typeface="Arial MT"/>
                          <a:cs typeface="Arial MT"/>
                        </a:rPr>
                        <a:t> </a:t>
                      </a:r>
                      <a:r>
                        <a:rPr sz="950" dirty="0">
                          <a:latin typeface="Arial MT"/>
                          <a:cs typeface="Arial MT"/>
                        </a:rPr>
                        <a:t>ma</a:t>
                      </a:r>
                      <a:r>
                        <a:rPr sz="950" spc="40" dirty="0">
                          <a:latin typeface="Arial MT"/>
                          <a:cs typeface="Arial MT"/>
                        </a:rPr>
                        <a:t> </a:t>
                      </a:r>
                      <a:r>
                        <a:rPr sz="950" dirty="0">
                          <a:latin typeface="Arial MT"/>
                          <a:cs typeface="Arial MT"/>
                        </a:rPr>
                        <a:t>structure</a:t>
                      </a:r>
                      <a:r>
                        <a:rPr sz="950" spc="50" dirty="0">
                          <a:latin typeface="Arial MT"/>
                          <a:cs typeface="Arial MT"/>
                        </a:rPr>
                        <a:t> </a:t>
                      </a:r>
                      <a:r>
                        <a:rPr sz="950" spc="-10" dirty="0">
                          <a:latin typeface="Arial MT"/>
                          <a:cs typeface="Arial MT"/>
                        </a:rPr>
                        <a:t>d’accueil </a:t>
                      </a:r>
                      <a:r>
                        <a:rPr sz="950" dirty="0">
                          <a:latin typeface="Arial MT"/>
                          <a:cs typeface="Arial MT"/>
                        </a:rPr>
                        <a:t>en</a:t>
                      </a:r>
                      <a:r>
                        <a:rPr sz="950" spc="55" dirty="0">
                          <a:latin typeface="Arial MT"/>
                          <a:cs typeface="Arial MT"/>
                        </a:rPr>
                        <a:t> </a:t>
                      </a:r>
                      <a:r>
                        <a:rPr sz="950" dirty="0">
                          <a:latin typeface="Arial MT"/>
                          <a:cs typeface="Arial MT"/>
                        </a:rPr>
                        <a:t>apprentissage</a:t>
                      </a:r>
                      <a:r>
                        <a:rPr sz="950" spc="60" dirty="0">
                          <a:latin typeface="Arial MT"/>
                          <a:cs typeface="Arial MT"/>
                        </a:rPr>
                        <a:t> </a:t>
                      </a:r>
                      <a:r>
                        <a:rPr sz="950" spc="-50" dirty="0">
                          <a:latin typeface="Arial MT"/>
                          <a:cs typeface="Arial MT"/>
                        </a:rPr>
                        <a:t>?</a:t>
                      </a:r>
                      <a:endParaRPr sz="950">
                        <a:latin typeface="Arial MT"/>
                        <a:cs typeface="Arial MT"/>
                      </a:endParaRPr>
                    </a:p>
                  </a:txBody>
                  <a:tcPr marL="0" marR="0" marT="76200" marB="0">
                    <a:lnL w="3175">
                      <a:solidFill>
                        <a:srgbClr val="000000"/>
                      </a:solidFill>
                      <a:prstDash val="solid"/>
                    </a:lnL>
                    <a:lnR w="3175">
                      <a:solidFill>
                        <a:srgbClr val="000000"/>
                      </a:solidFill>
                      <a:prstDash val="solid"/>
                    </a:lnR>
                    <a:lnT w="28575">
                      <a:solidFill>
                        <a:srgbClr val="000000"/>
                      </a:solidFill>
                      <a:prstDash val="solid"/>
                    </a:lnT>
                    <a:lnB w="3175">
                      <a:solidFill>
                        <a:srgbClr val="000000"/>
                      </a:solidFill>
                      <a:prstDash val="solid"/>
                    </a:lnB>
                  </a:tcPr>
                </a:tc>
                <a:tc>
                  <a:txBody>
                    <a:bodyPr/>
                    <a:lstStyle/>
                    <a:p>
                      <a:pPr>
                        <a:lnSpc>
                          <a:spcPct val="100000"/>
                        </a:lnSpc>
                        <a:spcBef>
                          <a:spcPts val="70"/>
                        </a:spcBef>
                      </a:pPr>
                      <a:endParaRPr sz="950">
                        <a:latin typeface="Times New Roman"/>
                        <a:cs typeface="Times New Roman"/>
                      </a:endParaRPr>
                    </a:p>
                    <a:p>
                      <a:pPr marL="565785" marR="30480" indent="-528955">
                        <a:lnSpc>
                          <a:spcPts val="1090"/>
                        </a:lnSpc>
                      </a:pPr>
                      <a:r>
                        <a:rPr sz="950" dirty="0">
                          <a:latin typeface="Arial MT"/>
                          <a:cs typeface="Arial MT"/>
                        </a:rPr>
                        <a:t>Les</a:t>
                      </a:r>
                      <a:r>
                        <a:rPr sz="950" spc="35" dirty="0">
                          <a:latin typeface="Arial MT"/>
                          <a:cs typeface="Arial MT"/>
                        </a:rPr>
                        <a:t> </a:t>
                      </a:r>
                      <a:r>
                        <a:rPr sz="950" dirty="0">
                          <a:latin typeface="Arial MT"/>
                          <a:cs typeface="Arial MT"/>
                        </a:rPr>
                        <a:t>faits</a:t>
                      </a:r>
                      <a:r>
                        <a:rPr sz="950" spc="45" dirty="0">
                          <a:latin typeface="Arial MT"/>
                          <a:cs typeface="Arial MT"/>
                        </a:rPr>
                        <a:t> </a:t>
                      </a:r>
                      <a:r>
                        <a:rPr sz="950" dirty="0">
                          <a:latin typeface="Arial MT"/>
                          <a:cs typeface="Arial MT"/>
                        </a:rPr>
                        <a:t>concernent-ils</a:t>
                      </a:r>
                      <a:r>
                        <a:rPr sz="950" spc="40" dirty="0">
                          <a:latin typeface="Arial MT"/>
                          <a:cs typeface="Arial MT"/>
                        </a:rPr>
                        <a:t> </a:t>
                      </a:r>
                      <a:r>
                        <a:rPr sz="950" dirty="0">
                          <a:latin typeface="Arial MT"/>
                          <a:cs typeface="Arial MT"/>
                        </a:rPr>
                        <a:t>le</a:t>
                      </a:r>
                      <a:r>
                        <a:rPr sz="950" spc="45" dirty="0">
                          <a:latin typeface="Arial MT"/>
                          <a:cs typeface="Arial MT"/>
                        </a:rPr>
                        <a:t> </a:t>
                      </a:r>
                      <a:r>
                        <a:rPr sz="950" spc="-10" dirty="0">
                          <a:latin typeface="Arial MT"/>
                          <a:cs typeface="Arial MT"/>
                        </a:rPr>
                        <a:t>travail </a:t>
                      </a:r>
                      <a:r>
                        <a:rPr sz="950" dirty="0">
                          <a:latin typeface="Arial MT"/>
                          <a:cs typeface="Arial MT"/>
                        </a:rPr>
                        <a:t>et</a:t>
                      </a:r>
                      <a:r>
                        <a:rPr sz="950" spc="20" dirty="0">
                          <a:latin typeface="Arial MT"/>
                          <a:cs typeface="Arial MT"/>
                        </a:rPr>
                        <a:t> </a:t>
                      </a:r>
                      <a:r>
                        <a:rPr sz="950" dirty="0">
                          <a:latin typeface="Arial MT"/>
                          <a:cs typeface="Arial MT"/>
                        </a:rPr>
                        <a:t>l’humain</a:t>
                      </a:r>
                      <a:r>
                        <a:rPr sz="950" spc="25" dirty="0">
                          <a:latin typeface="Arial MT"/>
                          <a:cs typeface="Arial MT"/>
                        </a:rPr>
                        <a:t> </a:t>
                      </a:r>
                      <a:r>
                        <a:rPr sz="950" spc="-50" dirty="0">
                          <a:latin typeface="Arial MT"/>
                          <a:cs typeface="Arial MT"/>
                        </a:rPr>
                        <a:t>?</a:t>
                      </a:r>
                      <a:endParaRPr sz="950">
                        <a:latin typeface="Arial MT"/>
                        <a:cs typeface="Arial MT"/>
                      </a:endParaRPr>
                    </a:p>
                  </a:txBody>
                  <a:tcPr marL="0" marR="0" marT="8890" marB="0">
                    <a:lnL w="3175">
                      <a:solidFill>
                        <a:srgbClr val="000000"/>
                      </a:solidFill>
                      <a:prstDash val="solid"/>
                    </a:lnL>
                    <a:lnR w="3175">
                      <a:solidFill>
                        <a:srgbClr val="000000"/>
                      </a:solidFill>
                      <a:prstDash val="solid"/>
                    </a:lnR>
                    <a:lnT w="28575">
                      <a:solidFill>
                        <a:srgbClr val="000000"/>
                      </a:solidFill>
                      <a:prstDash val="solid"/>
                    </a:lnT>
                    <a:lnB w="3175">
                      <a:solidFill>
                        <a:srgbClr val="000000"/>
                      </a:solidFill>
                      <a:prstDash val="solid"/>
                    </a:lnB>
                  </a:tcPr>
                </a:tc>
                <a:tc>
                  <a:txBody>
                    <a:bodyPr/>
                    <a:lstStyle/>
                    <a:p>
                      <a:pPr marL="31115" marR="24765" algn="ctr">
                        <a:lnSpc>
                          <a:spcPct val="95200"/>
                        </a:lnSpc>
                        <a:spcBef>
                          <a:spcPts val="600"/>
                        </a:spcBef>
                      </a:pPr>
                      <a:r>
                        <a:rPr sz="950" dirty="0">
                          <a:latin typeface="Arial MT"/>
                          <a:cs typeface="Arial MT"/>
                        </a:rPr>
                        <a:t>De</a:t>
                      </a:r>
                      <a:r>
                        <a:rPr sz="950" spc="30" dirty="0">
                          <a:latin typeface="Arial MT"/>
                          <a:cs typeface="Arial MT"/>
                        </a:rPr>
                        <a:t> </a:t>
                      </a:r>
                      <a:r>
                        <a:rPr sz="950" dirty="0">
                          <a:latin typeface="Arial MT"/>
                          <a:cs typeface="Arial MT"/>
                        </a:rPr>
                        <a:t>quelle</a:t>
                      </a:r>
                      <a:r>
                        <a:rPr sz="950" spc="30" dirty="0">
                          <a:latin typeface="Arial MT"/>
                          <a:cs typeface="Arial MT"/>
                        </a:rPr>
                        <a:t> </a:t>
                      </a:r>
                      <a:r>
                        <a:rPr sz="950" dirty="0">
                          <a:latin typeface="Arial MT"/>
                          <a:cs typeface="Arial MT"/>
                        </a:rPr>
                        <a:t>manière</a:t>
                      </a:r>
                      <a:r>
                        <a:rPr sz="950" spc="25" dirty="0">
                          <a:latin typeface="Arial MT"/>
                          <a:cs typeface="Arial MT"/>
                        </a:rPr>
                        <a:t> </a:t>
                      </a:r>
                      <a:r>
                        <a:rPr sz="950" dirty="0">
                          <a:latin typeface="Arial MT"/>
                          <a:cs typeface="Arial MT"/>
                        </a:rPr>
                        <a:t>je</a:t>
                      </a:r>
                      <a:r>
                        <a:rPr sz="950" spc="20" dirty="0">
                          <a:latin typeface="Arial MT"/>
                          <a:cs typeface="Arial MT"/>
                        </a:rPr>
                        <a:t> </a:t>
                      </a:r>
                      <a:r>
                        <a:rPr sz="950" spc="-10" dirty="0">
                          <a:latin typeface="Arial MT"/>
                          <a:cs typeface="Arial MT"/>
                        </a:rPr>
                        <a:t>caractérise </a:t>
                      </a:r>
                      <a:r>
                        <a:rPr sz="950" dirty="0">
                          <a:latin typeface="Arial MT"/>
                          <a:cs typeface="Arial MT"/>
                        </a:rPr>
                        <a:t>(quantitatif;qualitatif)</a:t>
                      </a:r>
                      <a:r>
                        <a:rPr sz="950" spc="60" dirty="0">
                          <a:latin typeface="Arial MT"/>
                          <a:cs typeface="Arial MT"/>
                        </a:rPr>
                        <a:t> </a:t>
                      </a:r>
                      <a:r>
                        <a:rPr sz="950" dirty="0">
                          <a:latin typeface="Arial MT"/>
                          <a:cs typeface="Arial MT"/>
                        </a:rPr>
                        <a:t>les</a:t>
                      </a:r>
                      <a:r>
                        <a:rPr sz="950" spc="60" dirty="0">
                          <a:latin typeface="Arial MT"/>
                          <a:cs typeface="Arial MT"/>
                        </a:rPr>
                        <a:t> </a:t>
                      </a:r>
                      <a:r>
                        <a:rPr sz="950" spc="-20" dirty="0">
                          <a:latin typeface="Arial MT"/>
                          <a:cs typeface="Arial MT"/>
                        </a:rPr>
                        <a:t>faits</a:t>
                      </a:r>
                      <a:r>
                        <a:rPr sz="950" spc="500" dirty="0">
                          <a:latin typeface="Arial MT"/>
                          <a:cs typeface="Arial MT"/>
                        </a:rPr>
                        <a:t> </a:t>
                      </a:r>
                      <a:r>
                        <a:rPr sz="950" dirty="0">
                          <a:latin typeface="Arial MT"/>
                          <a:cs typeface="Arial MT"/>
                        </a:rPr>
                        <a:t>que</a:t>
                      </a:r>
                      <a:r>
                        <a:rPr sz="950" spc="50" dirty="0">
                          <a:latin typeface="Arial MT"/>
                          <a:cs typeface="Arial MT"/>
                        </a:rPr>
                        <a:t> </a:t>
                      </a:r>
                      <a:r>
                        <a:rPr sz="950" dirty="0">
                          <a:latin typeface="Arial MT"/>
                          <a:cs typeface="Arial MT"/>
                        </a:rPr>
                        <a:t>j’observe</a:t>
                      </a:r>
                      <a:r>
                        <a:rPr sz="950" spc="45" dirty="0">
                          <a:latin typeface="Arial MT"/>
                          <a:cs typeface="Arial MT"/>
                        </a:rPr>
                        <a:t> </a:t>
                      </a:r>
                      <a:r>
                        <a:rPr sz="950" spc="-50" dirty="0">
                          <a:latin typeface="Arial MT"/>
                          <a:cs typeface="Arial MT"/>
                        </a:rPr>
                        <a:t>?</a:t>
                      </a:r>
                      <a:endParaRPr sz="950">
                        <a:latin typeface="Arial MT"/>
                        <a:cs typeface="Arial MT"/>
                      </a:endParaRPr>
                    </a:p>
                  </a:txBody>
                  <a:tcPr marL="0" marR="0" marT="76200" marB="0">
                    <a:lnL w="3175">
                      <a:solidFill>
                        <a:srgbClr val="000000"/>
                      </a:solidFill>
                      <a:prstDash val="solid"/>
                    </a:lnL>
                    <a:lnR w="3175">
                      <a:solidFill>
                        <a:srgbClr val="000000"/>
                      </a:solidFill>
                      <a:prstDash val="solid"/>
                    </a:lnR>
                    <a:lnT w="28575">
                      <a:solidFill>
                        <a:srgbClr val="000000"/>
                      </a:solidFill>
                      <a:prstDash val="solid"/>
                    </a:lnT>
                    <a:lnB w="3175">
                      <a:solidFill>
                        <a:srgbClr val="000000"/>
                      </a:solidFill>
                      <a:prstDash val="solid"/>
                    </a:lnB>
                  </a:tcPr>
                </a:tc>
                <a:tc>
                  <a:txBody>
                    <a:bodyPr/>
                    <a:lstStyle/>
                    <a:p>
                      <a:pPr marL="91440" marR="85725" indent="635" algn="ctr">
                        <a:lnSpc>
                          <a:spcPct val="95400"/>
                        </a:lnSpc>
                        <a:spcBef>
                          <a:spcPts val="35"/>
                        </a:spcBef>
                      </a:pPr>
                      <a:r>
                        <a:rPr sz="950" dirty="0">
                          <a:latin typeface="Arial MT"/>
                          <a:cs typeface="Arial MT"/>
                        </a:rPr>
                        <a:t>Quels</a:t>
                      </a:r>
                      <a:r>
                        <a:rPr sz="950" spc="35" dirty="0">
                          <a:latin typeface="Arial MT"/>
                          <a:cs typeface="Arial MT"/>
                        </a:rPr>
                        <a:t> </a:t>
                      </a:r>
                      <a:r>
                        <a:rPr sz="950" dirty="0">
                          <a:latin typeface="Arial MT"/>
                          <a:cs typeface="Arial MT"/>
                        </a:rPr>
                        <a:t>sont</a:t>
                      </a:r>
                      <a:r>
                        <a:rPr sz="950" spc="40" dirty="0">
                          <a:latin typeface="Arial MT"/>
                          <a:cs typeface="Arial MT"/>
                        </a:rPr>
                        <a:t> </a:t>
                      </a:r>
                      <a:r>
                        <a:rPr sz="950" dirty="0">
                          <a:latin typeface="Arial MT"/>
                          <a:cs typeface="Arial MT"/>
                        </a:rPr>
                        <a:t>les</a:t>
                      </a:r>
                      <a:r>
                        <a:rPr sz="950" spc="45" dirty="0">
                          <a:latin typeface="Arial MT"/>
                          <a:cs typeface="Arial MT"/>
                        </a:rPr>
                        <a:t> </a:t>
                      </a:r>
                      <a:r>
                        <a:rPr sz="950" dirty="0">
                          <a:latin typeface="Arial MT"/>
                          <a:cs typeface="Arial MT"/>
                        </a:rPr>
                        <a:t>thèmes</a:t>
                      </a:r>
                      <a:r>
                        <a:rPr sz="950" spc="35" dirty="0">
                          <a:latin typeface="Arial MT"/>
                          <a:cs typeface="Arial MT"/>
                        </a:rPr>
                        <a:t> </a:t>
                      </a:r>
                      <a:r>
                        <a:rPr sz="950" spc="-25" dirty="0">
                          <a:latin typeface="Arial MT"/>
                          <a:cs typeface="Arial MT"/>
                        </a:rPr>
                        <a:t>de </a:t>
                      </a:r>
                      <a:r>
                        <a:rPr sz="950" i="1" dirty="0">
                          <a:latin typeface="Arial"/>
                          <a:cs typeface="Arial"/>
                        </a:rPr>
                        <a:t>Sciences</a:t>
                      </a:r>
                      <a:r>
                        <a:rPr sz="950" i="1" spc="50" dirty="0">
                          <a:latin typeface="Arial"/>
                          <a:cs typeface="Arial"/>
                        </a:rPr>
                        <a:t> </a:t>
                      </a:r>
                      <a:r>
                        <a:rPr sz="950" i="1" dirty="0">
                          <a:latin typeface="Arial"/>
                          <a:cs typeface="Arial"/>
                        </a:rPr>
                        <a:t>Sociales</a:t>
                      </a:r>
                      <a:r>
                        <a:rPr sz="950" i="1" spc="55" dirty="0">
                          <a:latin typeface="Arial"/>
                          <a:cs typeface="Arial"/>
                        </a:rPr>
                        <a:t> </a:t>
                      </a:r>
                      <a:r>
                        <a:rPr sz="950" i="1" spc="-10" dirty="0">
                          <a:latin typeface="Arial"/>
                          <a:cs typeface="Arial"/>
                        </a:rPr>
                        <a:t>Appliquées </a:t>
                      </a:r>
                      <a:r>
                        <a:rPr sz="950" i="1" dirty="0">
                          <a:latin typeface="Arial"/>
                          <a:cs typeface="Arial"/>
                        </a:rPr>
                        <a:t>au</a:t>
                      </a:r>
                      <a:r>
                        <a:rPr sz="950" i="1" spc="35" dirty="0">
                          <a:latin typeface="Arial"/>
                          <a:cs typeface="Arial"/>
                        </a:rPr>
                        <a:t> </a:t>
                      </a:r>
                      <a:r>
                        <a:rPr sz="950" i="1" dirty="0">
                          <a:latin typeface="Arial"/>
                          <a:cs typeface="Arial"/>
                        </a:rPr>
                        <a:t>Travail</a:t>
                      </a:r>
                      <a:r>
                        <a:rPr sz="950" i="1" spc="35" dirty="0">
                          <a:latin typeface="Arial"/>
                          <a:cs typeface="Arial"/>
                        </a:rPr>
                        <a:t> </a:t>
                      </a:r>
                      <a:r>
                        <a:rPr sz="950" dirty="0">
                          <a:latin typeface="Arial MT"/>
                          <a:cs typeface="Arial MT"/>
                        </a:rPr>
                        <a:t>que</a:t>
                      </a:r>
                      <a:r>
                        <a:rPr sz="950" spc="35" dirty="0">
                          <a:latin typeface="Arial MT"/>
                          <a:cs typeface="Arial MT"/>
                        </a:rPr>
                        <a:t> </a:t>
                      </a:r>
                      <a:r>
                        <a:rPr sz="950" dirty="0">
                          <a:latin typeface="Arial MT"/>
                          <a:cs typeface="Arial MT"/>
                        </a:rPr>
                        <a:t>mobilise</a:t>
                      </a:r>
                      <a:r>
                        <a:rPr sz="950" spc="55" dirty="0">
                          <a:latin typeface="Arial MT"/>
                          <a:cs typeface="Arial MT"/>
                        </a:rPr>
                        <a:t> </a:t>
                      </a:r>
                      <a:r>
                        <a:rPr sz="950" spc="-25" dirty="0">
                          <a:latin typeface="Arial MT"/>
                          <a:cs typeface="Arial MT"/>
                        </a:rPr>
                        <a:t>mon </a:t>
                      </a:r>
                      <a:r>
                        <a:rPr sz="950" dirty="0">
                          <a:latin typeface="Arial MT"/>
                          <a:cs typeface="Arial MT"/>
                        </a:rPr>
                        <a:t>observation</a:t>
                      </a:r>
                      <a:r>
                        <a:rPr sz="950" spc="45" dirty="0">
                          <a:latin typeface="Arial MT"/>
                          <a:cs typeface="Arial MT"/>
                        </a:rPr>
                        <a:t> </a:t>
                      </a:r>
                      <a:r>
                        <a:rPr sz="950" dirty="0">
                          <a:latin typeface="Arial MT"/>
                          <a:cs typeface="Arial MT"/>
                        </a:rPr>
                        <a:t>de</a:t>
                      </a:r>
                      <a:r>
                        <a:rPr sz="950" spc="50" dirty="0">
                          <a:latin typeface="Arial MT"/>
                          <a:cs typeface="Arial MT"/>
                        </a:rPr>
                        <a:t> </a:t>
                      </a:r>
                      <a:r>
                        <a:rPr sz="950" dirty="0">
                          <a:latin typeface="Arial MT"/>
                          <a:cs typeface="Arial MT"/>
                        </a:rPr>
                        <a:t>ces</a:t>
                      </a:r>
                      <a:r>
                        <a:rPr sz="950" spc="35" dirty="0">
                          <a:latin typeface="Arial MT"/>
                          <a:cs typeface="Arial MT"/>
                        </a:rPr>
                        <a:t> </a:t>
                      </a:r>
                      <a:r>
                        <a:rPr sz="950" dirty="0">
                          <a:latin typeface="Arial MT"/>
                          <a:cs typeface="Arial MT"/>
                        </a:rPr>
                        <a:t>faits</a:t>
                      </a:r>
                      <a:r>
                        <a:rPr sz="950" spc="45" dirty="0">
                          <a:latin typeface="Arial MT"/>
                          <a:cs typeface="Arial MT"/>
                        </a:rPr>
                        <a:t> </a:t>
                      </a:r>
                      <a:r>
                        <a:rPr sz="950" spc="-50" dirty="0">
                          <a:latin typeface="Arial MT"/>
                          <a:cs typeface="Arial MT"/>
                        </a:rPr>
                        <a:t>?</a:t>
                      </a:r>
                      <a:endParaRPr sz="950">
                        <a:latin typeface="Arial MT"/>
                        <a:cs typeface="Arial MT"/>
                      </a:endParaRPr>
                    </a:p>
                  </a:txBody>
                  <a:tcPr marL="0" marR="0" marT="4445" marB="0">
                    <a:lnL w="3175">
                      <a:solidFill>
                        <a:srgbClr val="000000"/>
                      </a:solidFill>
                      <a:prstDash val="solid"/>
                    </a:lnL>
                    <a:lnR w="28575">
                      <a:solidFill>
                        <a:srgbClr val="000000"/>
                      </a:solidFill>
                      <a:prstDash val="solid"/>
                    </a:lnR>
                    <a:lnT w="28575">
                      <a:solidFill>
                        <a:srgbClr val="000000"/>
                      </a:solidFill>
                      <a:prstDash val="solid"/>
                    </a:lnT>
                    <a:lnB w="3175">
                      <a:solidFill>
                        <a:srgbClr val="000000"/>
                      </a:solidFill>
                      <a:prstDash val="solid"/>
                    </a:lnB>
                  </a:tcPr>
                </a:tc>
                <a:extLst>
                  <a:ext uri="{0D108BD9-81ED-4DB2-BD59-A6C34878D82A}">
                    <a16:rowId xmlns:a16="http://schemas.microsoft.com/office/drawing/2014/main" val="10000"/>
                  </a:ext>
                </a:extLst>
              </a:tr>
              <a:tr h="26471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a:effectLst/>
                        </a:rPr>
                        <a:t>« Bon, chers collègues j’ai une mauvaise nouvelle à annoncer , la direction a décidé de ne plus payer les frais de déplacements pour les conférences et événements » ; « La recherche ça ne rapporte rien, on va réduire les budgets » ; « La direction vient d’annoncer une nouvelle fois une baisse de 40% du budget alloué au projet »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9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a:effectLst/>
                        </a:rPr>
                        <a:t>Récemment, j’ai remarqué que mon organisation a une vision floue de ce qui se passe en entreprise , j’ai pu entendre à de nombreuses reprises que la direction imputait une réduction massive des budgets alloués à la recherche puisque cela ne fait pas du chiffre immédiat. Depuis le changement de direction, l’aide aux déplacements pour les salariés n’existe plus.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9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a:effectLst/>
                        </a:rPr>
                        <a:t>Cela entraine donc moins de conférences de chercheurs d’Orange car l’entreprise ne paie plus les frais de déplacement des </a:t>
                      </a:r>
                      <a:r>
                        <a:rPr lang="fr-FR" sz="900" dirty="0" err="1">
                          <a:effectLst/>
                        </a:rPr>
                        <a:t>thésard.e.s</a:t>
                      </a:r>
                      <a:r>
                        <a:rPr lang="fr-FR" sz="900" dirty="0">
                          <a:effectLst/>
                        </a:rPr>
                        <a:t> et post </a:t>
                      </a:r>
                      <a:r>
                        <a:rPr lang="fr-FR" sz="900" dirty="0" err="1">
                          <a:effectLst/>
                        </a:rPr>
                        <a:t>doctrant.e.s</a:t>
                      </a:r>
                      <a:endParaRPr lang="fr-FR" sz="900" dirty="0">
                        <a:effectLst/>
                      </a:endParaRPr>
                    </a:p>
                  </a:txBody>
                  <a:tcPr marL="0" marR="0" marT="0" marB="0">
                    <a:lnL w="285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a:effectLst/>
                        </a:rPr>
                        <a:t>Les comportements caractéristiques de la myopie organisationnelle sont visibles dans mon entreprise d'accueil. J’observe surtout cela sur le ressenti des salariés vis à vis de la direction un peu comme une confiance brisée.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9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a:effectLst/>
                        </a:rPr>
                        <a:t>L’entreprise n’a pas de myopie sur ce qui génère des résultats immédiats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a:effectLst/>
                        </a:rPr>
                        <a:t>mais sur la recherche qui n’est pas rentable sur le court terme des coupes budgétaires drastiques sont visibles et de nombreux projets sont annulés. Cette myopie organisationnelle a surgi après la nomination de </a:t>
                      </a:r>
                      <a:r>
                        <a:rPr lang="fr-FR" sz="900" dirty="0"/>
                        <a:t>Christel </a:t>
                      </a:r>
                      <a:r>
                        <a:rPr lang="fr-FR" sz="900" dirty="0" err="1"/>
                        <a:t>Heydemann</a:t>
                      </a:r>
                      <a:r>
                        <a:rPr lang="fr-FR" sz="900" dirty="0"/>
                        <a:t> à la place de Stéphane Richard comme si un changement d’ère avait eu lieu.</a:t>
                      </a: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gn="ctr">
                        <a:lnSpc>
                          <a:spcPct val="100000"/>
                        </a:lnSpc>
                      </a:pPr>
                      <a:r>
                        <a:rPr lang="fr-FR" sz="900" dirty="0">
                          <a:latin typeface="Times New Roman"/>
                          <a:cs typeface="Times New Roman"/>
                        </a:rPr>
                        <a:t>Je parlais précédemment de ressenti des salariés et cela touche aussi bien le côté humain que le travail où l’on peut ressentir une démotivation lors des réunions. </a:t>
                      </a: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r>
                        <a:rPr lang="fr-FR" sz="900" dirty="0">
                          <a:latin typeface="Times New Roman"/>
                          <a:cs typeface="Times New Roman"/>
                        </a:rPr>
                        <a:t> Je peux caractériser ces faits par des chiffres pour justifier des baisses de budgets sur la recherche. Les syndicats ont aussi d’une certaine manière rendu visible cette myopie organisationnelle (document des syndicats, tracts, actions, …)</a:t>
                      </a: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gn="ctr">
                        <a:lnSpc>
                          <a:spcPct val="100000"/>
                        </a:lnSpc>
                      </a:pPr>
                      <a:r>
                        <a:rPr lang="fr-FR" sz="900" dirty="0">
                          <a:latin typeface="Times New Roman"/>
                          <a:cs typeface="Times New Roman"/>
                        </a:rPr>
                        <a:t>Changement et innovation car je suis à Orange Innovation et que cette myopie organisationnelle a surgi après un changement de direction D’Orange.</a:t>
                      </a:r>
                      <a:endParaRPr sz="900" dirty="0">
                        <a:latin typeface="Times New Roman"/>
                        <a:cs typeface="Times New Roman"/>
                      </a:endParaRPr>
                    </a:p>
                  </a:txBody>
                  <a:tcPr marL="0" marR="0" marT="0" marB="0">
                    <a:lnL w="3175">
                      <a:solidFill>
                        <a:srgbClr val="000000"/>
                      </a:solidFill>
                      <a:prstDash val="solid"/>
                    </a:lnL>
                    <a:lnR w="285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1"/>
                  </a:ext>
                </a:extLst>
              </a:tr>
              <a:tr h="232198">
                <a:tc>
                  <a:txBody>
                    <a:bodyPr/>
                    <a:lstStyle/>
                    <a:p>
                      <a:pPr>
                        <a:lnSpc>
                          <a:spcPct val="100000"/>
                        </a:lnSpc>
                      </a:pPr>
                      <a:endParaRPr sz="900" dirty="0">
                        <a:latin typeface="Times New Roman"/>
                        <a:cs typeface="Times New Roman"/>
                      </a:endParaRPr>
                    </a:p>
                  </a:txBody>
                  <a:tcPr marL="0" marR="0" marT="0" marB="0">
                    <a:lnL w="285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666666"/>
                    </a:solidFill>
                  </a:tcPr>
                </a:tc>
                <a:tc>
                  <a:txBody>
                    <a:bodyPr/>
                    <a:lstStyle/>
                    <a:p>
                      <a:pPr>
                        <a:lnSpc>
                          <a:spcPct val="100000"/>
                        </a:lnSpc>
                      </a:pP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666666"/>
                    </a:solidFill>
                  </a:tcPr>
                </a:tc>
                <a:tc>
                  <a:txBody>
                    <a:bodyPr/>
                    <a:lstStyle/>
                    <a:p>
                      <a:pPr>
                        <a:lnSpc>
                          <a:spcPct val="100000"/>
                        </a:lnSpc>
                      </a:pP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666666"/>
                    </a:solidFill>
                  </a:tcPr>
                </a:tc>
                <a:tc>
                  <a:txBody>
                    <a:bodyPr/>
                    <a:lstStyle/>
                    <a:p>
                      <a:pPr>
                        <a:lnSpc>
                          <a:spcPct val="100000"/>
                        </a:lnSpc>
                      </a:pPr>
                      <a:endParaRPr sz="9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666666"/>
                    </a:solidFill>
                  </a:tcPr>
                </a:tc>
                <a:tc>
                  <a:txBody>
                    <a:bodyPr/>
                    <a:lstStyle/>
                    <a:p>
                      <a:pPr>
                        <a:lnSpc>
                          <a:spcPct val="100000"/>
                        </a:lnSpc>
                      </a:pPr>
                      <a:endParaRPr sz="900">
                        <a:latin typeface="Times New Roman"/>
                        <a:cs typeface="Times New Roman"/>
                      </a:endParaRPr>
                    </a:p>
                  </a:txBody>
                  <a:tcPr marL="0" marR="0" marT="0" marB="0">
                    <a:lnL w="3175">
                      <a:solidFill>
                        <a:srgbClr val="000000"/>
                      </a:solidFill>
                      <a:prstDash val="solid"/>
                    </a:lnL>
                    <a:lnR w="28575">
                      <a:solidFill>
                        <a:srgbClr val="000000"/>
                      </a:solidFill>
                      <a:prstDash val="solid"/>
                    </a:lnR>
                    <a:lnT w="3175">
                      <a:solidFill>
                        <a:srgbClr val="000000"/>
                      </a:solidFill>
                      <a:prstDash val="solid"/>
                    </a:lnT>
                    <a:lnB w="3175">
                      <a:solidFill>
                        <a:srgbClr val="000000"/>
                      </a:solidFill>
                      <a:prstDash val="solid"/>
                    </a:lnB>
                    <a:solidFill>
                      <a:srgbClr val="666666"/>
                    </a:solidFill>
                  </a:tcPr>
                </a:tc>
                <a:extLst>
                  <a:ext uri="{0D108BD9-81ED-4DB2-BD59-A6C34878D82A}">
                    <a16:rowId xmlns:a16="http://schemas.microsoft.com/office/drawing/2014/main" val="10002"/>
                  </a:ext>
                </a:extLst>
              </a:tr>
              <a:tr h="787571">
                <a:tc>
                  <a:txBody>
                    <a:bodyPr/>
                    <a:lstStyle/>
                    <a:p>
                      <a:pPr marL="36830" marR="29845" indent="-1270" algn="ctr">
                        <a:lnSpc>
                          <a:spcPct val="95400"/>
                        </a:lnSpc>
                        <a:spcBef>
                          <a:spcPts val="30"/>
                        </a:spcBef>
                      </a:pPr>
                      <a:r>
                        <a:rPr sz="950" dirty="0">
                          <a:latin typeface="Arial MT"/>
                          <a:cs typeface="Arial MT"/>
                        </a:rPr>
                        <a:t>Quel</a:t>
                      </a:r>
                      <a:r>
                        <a:rPr sz="950" spc="35" dirty="0">
                          <a:latin typeface="Arial MT"/>
                          <a:cs typeface="Arial MT"/>
                        </a:rPr>
                        <a:t> </a:t>
                      </a:r>
                      <a:r>
                        <a:rPr sz="950" dirty="0">
                          <a:latin typeface="Arial MT"/>
                          <a:cs typeface="Arial MT"/>
                        </a:rPr>
                        <a:t>premier</a:t>
                      </a:r>
                      <a:r>
                        <a:rPr sz="950" spc="30" dirty="0">
                          <a:latin typeface="Arial MT"/>
                          <a:cs typeface="Arial MT"/>
                        </a:rPr>
                        <a:t> </a:t>
                      </a:r>
                      <a:r>
                        <a:rPr sz="950" dirty="0">
                          <a:latin typeface="Arial MT"/>
                          <a:cs typeface="Arial MT"/>
                        </a:rPr>
                        <a:t>état</a:t>
                      </a:r>
                      <a:r>
                        <a:rPr sz="950" spc="45" dirty="0">
                          <a:latin typeface="Arial MT"/>
                          <a:cs typeface="Arial MT"/>
                        </a:rPr>
                        <a:t> </a:t>
                      </a:r>
                      <a:r>
                        <a:rPr sz="950" dirty="0">
                          <a:latin typeface="Arial MT"/>
                          <a:cs typeface="Arial MT"/>
                        </a:rPr>
                        <a:t>de</a:t>
                      </a:r>
                      <a:r>
                        <a:rPr sz="950" spc="45" dirty="0">
                          <a:latin typeface="Arial MT"/>
                          <a:cs typeface="Arial MT"/>
                        </a:rPr>
                        <a:t> </a:t>
                      </a:r>
                      <a:r>
                        <a:rPr sz="950" spc="-20" dirty="0">
                          <a:latin typeface="Arial MT"/>
                          <a:cs typeface="Arial MT"/>
                        </a:rPr>
                        <a:t>l’art </a:t>
                      </a:r>
                      <a:r>
                        <a:rPr sz="950" dirty="0">
                          <a:latin typeface="Arial MT"/>
                          <a:cs typeface="Arial MT"/>
                        </a:rPr>
                        <a:t>(recherches</a:t>
                      </a:r>
                      <a:r>
                        <a:rPr sz="950" spc="85" dirty="0">
                          <a:latin typeface="Arial MT"/>
                          <a:cs typeface="Arial MT"/>
                        </a:rPr>
                        <a:t> </a:t>
                      </a:r>
                      <a:r>
                        <a:rPr sz="950" spc="-10" dirty="0">
                          <a:latin typeface="Arial MT"/>
                          <a:cs typeface="Arial MT"/>
                        </a:rPr>
                        <a:t>bibliographiques, </a:t>
                      </a:r>
                      <a:r>
                        <a:rPr sz="950" dirty="0">
                          <a:latin typeface="Arial MT"/>
                          <a:cs typeface="Arial MT"/>
                        </a:rPr>
                        <a:t>connaissances</a:t>
                      </a:r>
                      <a:r>
                        <a:rPr sz="950" spc="90" dirty="0">
                          <a:latin typeface="Arial MT"/>
                          <a:cs typeface="Arial MT"/>
                        </a:rPr>
                        <a:t> </a:t>
                      </a:r>
                      <a:r>
                        <a:rPr sz="950" dirty="0">
                          <a:latin typeface="Arial MT"/>
                          <a:cs typeface="Arial MT"/>
                        </a:rPr>
                        <a:t>recueillies)</a:t>
                      </a:r>
                      <a:r>
                        <a:rPr sz="950" spc="80" dirty="0">
                          <a:latin typeface="Arial MT"/>
                          <a:cs typeface="Arial MT"/>
                        </a:rPr>
                        <a:t> </a:t>
                      </a:r>
                      <a:r>
                        <a:rPr sz="950" spc="-10" dirty="0">
                          <a:latin typeface="Arial MT"/>
                          <a:cs typeface="Arial MT"/>
                        </a:rPr>
                        <a:t>peut- </a:t>
                      </a:r>
                      <a:r>
                        <a:rPr sz="950" dirty="0">
                          <a:latin typeface="Arial MT"/>
                          <a:cs typeface="Arial MT"/>
                        </a:rPr>
                        <a:t>on</a:t>
                      </a:r>
                      <a:r>
                        <a:rPr sz="950" spc="20" dirty="0">
                          <a:latin typeface="Arial MT"/>
                          <a:cs typeface="Arial MT"/>
                        </a:rPr>
                        <a:t> </a:t>
                      </a:r>
                      <a:r>
                        <a:rPr sz="950" dirty="0">
                          <a:latin typeface="Arial MT"/>
                          <a:cs typeface="Arial MT"/>
                        </a:rPr>
                        <a:t>faire</a:t>
                      </a:r>
                      <a:r>
                        <a:rPr sz="950" spc="40" dirty="0">
                          <a:latin typeface="Arial MT"/>
                          <a:cs typeface="Arial MT"/>
                        </a:rPr>
                        <a:t> </a:t>
                      </a:r>
                      <a:r>
                        <a:rPr sz="950" dirty="0">
                          <a:latin typeface="Arial MT"/>
                          <a:cs typeface="Arial MT"/>
                        </a:rPr>
                        <a:t>sur</a:t>
                      </a:r>
                      <a:r>
                        <a:rPr sz="950" spc="30" dirty="0">
                          <a:latin typeface="Arial MT"/>
                          <a:cs typeface="Arial MT"/>
                        </a:rPr>
                        <a:t> </a:t>
                      </a:r>
                      <a:r>
                        <a:rPr sz="950" dirty="0">
                          <a:latin typeface="Arial MT"/>
                          <a:cs typeface="Arial MT"/>
                        </a:rPr>
                        <a:t>les</a:t>
                      </a:r>
                      <a:r>
                        <a:rPr sz="950" spc="30" dirty="0">
                          <a:latin typeface="Arial MT"/>
                          <a:cs typeface="Arial MT"/>
                        </a:rPr>
                        <a:t> </a:t>
                      </a:r>
                      <a:r>
                        <a:rPr sz="950" dirty="0">
                          <a:latin typeface="Arial MT"/>
                          <a:cs typeface="Arial MT"/>
                        </a:rPr>
                        <a:t>faits</a:t>
                      </a:r>
                      <a:r>
                        <a:rPr sz="950" spc="25" dirty="0">
                          <a:latin typeface="Arial MT"/>
                          <a:cs typeface="Arial MT"/>
                        </a:rPr>
                        <a:t> </a:t>
                      </a:r>
                      <a:r>
                        <a:rPr sz="950" spc="-25" dirty="0">
                          <a:latin typeface="Arial MT"/>
                          <a:cs typeface="Arial MT"/>
                        </a:rPr>
                        <a:t>que </a:t>
                      </a:r>
                      <a:r>
                        <a:rPr sz="950" dirty="0">
                          <a:latin typeface="Arial MT"/>
                          <a:cs typeface="Arial MT"/>
                        </a:rPr>
                        <a:t>j’observe</a:t>
                      </a:r>
                      <a:r>
                        <a:rPr sz="950" spc="60" dirty="0">
                          <a:latin typeface="Arial MT"/>
                          <a:cs typeface="Arial MT"/>
                        </a:rPr>
                        <a:t> </a:t>
                      </a:r>
                      <a:r>
                        <a:rPr sz="950" spc="-50" dirty="0">
                          <a:latin typeface="Arial MT"/>
                          <a:cs typeface="Arial MT"/>
                        </a:rPr>
                        <a:t>?</a:t>
                      </a:r>
                      <a:endParaRPr sz="950">
                        <a:latin typeface="Arial MT"/>
                        <a:cs typeface="Arial MT"/>
                      </a:endParaRPr>
                    </a:p>
                  </a:txBody>
                  <a:tcPr marL="0" marR="0" marT="3810" marB="0">
                    <a:lnL w="285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spcBef>
                          <a:spcPts val="55"/>
                        </a:spcBef>
                      </a:pPr>
                      <a:endParaRPr sz="950" dirty="0">
                        <a:latin typeface="Times New Roman"/>
                        <a:cs typeface="Times New Roman"/>
                      </a:endParaRPr>
                    </a:p>
                    <a:p>
                      <a:pPr marL="62230" marR="55244" indent="-1270" algn="ctr">
                        <a:lnSpc>
                          <a:spcPct val="95100"/>
                        </a:lnSpc>
                      </a:pPr>
                      <a:r>
                        <a:rPr sz="950" dirty="0">
                          <a:latin typeface="Arial MT"/>
                          <a:cs typeface="Arial MT"/>
                        </a:rPr>
                        <a:t>Quelles</a:t>
                      </a:r>
                      <a:r>
                        <a:rPr sz="950" spc="45" dirty="0">
                          <a:latin typeface="Arial MT"/>
                          <a:cs typeface="Arial MT"/>
                        </a:rPr>
                        <a:t> </a:t>
                      </a:r>
                      <a:r>
                        <a:rPr sz="950" dirty="0">
                          <a:latin typeface="Arial MT"/>
                          <a:cs typeface="Arial MT"/>
                        </a:rPr>
                        <a:t>questions</a:t>
                      </a:r>
                      <a:r>
                        <a:rPr sz="950" spc="45" dirty="0">
                          <a:latin typeface="Arial MT"/>
                          <a:cs typeface="Arial MT"/>
                        </a:rPr>
                        <a:t> </a:t>
                      </a:r>
                      <a:r>
                        <a:rPr sz="950" dirty="0">
                          <a:latin typeface="Arial MT"/>
                          <a:cs typeface="Arial MT"/>
                        </a:rPr>
                        <a:t>les</a:t>
                      </a:r>
                      <a:r>
                        <a:rPr sz="950" spc="35" dirty="0">
                          <a:latin typeface="Arial MT"/>
                          <a:cs typeface="Arial MT"/>
                        </a:rPr>
                        <a:t> </a:t>
                      </a:r>
                      <a:r>
                        <a:rPr sz="950" dirty="0">
                          <a:latin typeface="Arial MT"/>
                          <a:cs typeface="Arial MT"/>
                        </a:rPr>
                        <a:t>faits</a:t>
                      </a:r>
                      <a:r>
                        <a:rPr sz="950" spc="50" dirty="0">
                          <a:latin typeface="Arial MT"/>
                          <a:cs typeface="Arial MT"/>
                        </a:rPr>
                        <a:t> </a:t>
                      </a:r>
                      <a:r>
                        <a:rPr sz="950" spc="-25" dirty="0">
                          <a:latin typeface="Arial MT"/>
                          <a:cs typeface="Arial MT"/>
                        </a:rPr>
                        <a:t>que </a:t>
                      </a:r>
                      <a:r>
                        <a:rPr sz="950" dirty="0">
                          <a:latin typeface="Arial MT"/>
                          <a:cs typeface="Arial MT"/>
                        </a:rPr>
                        <a:t>j’observe</a:t>
                      </a:r>
                      <a:r>
                        <a:rPr sz="950" spc="55" dirty="0">
                          <a:latin typeface="Arial MT"/>
                          <a:cs typeface="Arial MT"/>
                        </a:rPr>
                        <a:t> </a:t>
                      </a:r>
                      <a:r>
                        <a:rPr sz="950" dirty="0">
                          <a:latin typeface="Arial MT"/>
                          <a:cs typeface="Arial MT"/>
                        </a:rPr>
                        <a:t>soulèvent-ils</a:t>
                      </a:r>
                      <a:r>
                        <a:rPr sz="950" spc="45" dirty="0">
                          <a:latin typeface="Arial MT"/>
                          <a:cs typeface="Arial MT"/>
                        </a:rPr>
                        <a:t> </a:t>
                      </a:r>
                      <a:r>
                        <a:rPr sz="950" dirty="0">
                          <a:latin typeface="Arial MT"/>
                          <a:cs typeface="Arial MT"/>
                        </a:rPr>
                        <a:t>?</a:t>
                      </a:r>
                      <a:r>
                        <a:rPr sz="950" spc="55" dirty="0">
                          <a:latin typeface="Arial MT"/>
                          <a:cs typeface="Arial MT"/>
                        </a:rPr>
                        <a:t> </a:t>
                      </a:r>
                      <a:r>
                        <a:rPr sz="950" dirty="0">
                          <a:latin typeface="Arial MT"/>
                          <a:cs typeface="Arial MT"/>
                        </a:rPr>
                        <a:t>Y</a:t>
                      </a:r>
                      <a:r>
                        <a:rPr sz="950" spc="50" dirty="0">
                          <a:latin typeface="Arial MT"/>
                          <a:cs typeface="Arial MT"/>
                        </a:rPr>
                        <a:t> </a:t>
                      </a:r>
                      <a:r>
                        <a:rPr sz="950" dirty="0">
                          <a:latin typeface="Arial MT"/>
                          <a:cs typeface="Arial MT"/>
                        </a:rPr>
                        <a:t>a-t-</a:t>
                      </a:r>
                      <a:r>
                        <a:rPr sz="950" spc="-25" dirty="0">
                          <a:latin typeface="Arial MT"/>
                          <a:cs typeface="Arial MT"/>
                        </a:rPr>
                        <a:t>il </a:t>
                      </a:r>
                      <a:r>
                        <a:rPr sz="950" dirty="0">
                          <a:latin typeface="Arial MT"/>
                          <a:cs typeface="Arial MT"/>
                        </a:rPr>
                        <a:t>des</a:t>
                      </a:r>
                      <a:r>
                        <a:rPr sz="950" spc="40" dirty="0">
                          <a:latin typeface="Arial MT"/>
                          <a:cs typeface="Arial MT"/>
                        </a:rPr>
                        <a:t> </a:t>
                      </a:r>
                      <a:r>
                        <a:rPr sz="950" dirty="0">
                          <a:latin typeface="Arial MT"/>
                          <a:cs typeface="Arial MT"/>
                        </a:rPr>
                        <a:t>éléments</a:t>
                      </a:r>
                      <a:r>
                        <a:rPr sz="950" spc="45" dirty="0">
                          <a:latin typeface="Arial MT"/>
                          <a:cs typeface="Arial MT"/>
                        </a:rPr>
                        <a:t> </a:t>
                      </a:r>
                      <a:r>
                        <a:rPr sz="950" dirty="0">
                          <a:latin typeface="Arial MT"/>
                          <a:cs typeface="Arial MT"/>
                        </a:rPr>
                        <a:t>en</a:t>
                      </a:r>
                      <a:r>
                        <a:rPr sz="950" spc="50" dirty="0">
                          <a:latin typeface="Arial MT"/>
                          <a:cs typeface="Arial MT"/>
                        </a:rPr>
                        <a:t> </a:t>
                      </a:r>
                      <a:r>
                        <a:rPr sz="950" dirty="0">
                          <a:latin typeface="Arial MT"/>
                          <a:cs typeface="Arial MT"/>
                        </a:rPr>
                        <a:t>tension</a:t>
                      </a:r>
                      <a:r>
                        <a:rPr sz="950" spc="40" dirty="0">
                          <a:latin typeface="Arial MT"/>
                          <a:cs typeface="Arial MT"/>
                        </a:rPr>
                        <a:t> </a:t>
                      </a:r>
                      <a:r>
                        <a:rPr sz="950" spc="-50" dirty="0">
                          <a:latin typeface="Arial MT"/>
                          <a:cs typeface="Arial MT"/>
                        </a:rPr>
                        <a:t>?</a:t>
                      </a:r>
                      <a:endParaRPr sz="950" dirty="0">
                        <a:latin typeface="Arial MT"/>
                        <a:cs typeface="Arial MT"/>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spcBef>
                          <a:spcPts val="55"/>
                        </a:spcBef>
                      </a:pPr>
                      <a:endParaRPr sz="950">
                        <a:latin typeface="Times New Roman"/>
                        <a:cs typeface="Times New Roman"/>
                      </a:endParaRPr>
                    </a:p>
                    <a:p>
                      <a:pPr marL="222885" marR="215900" indent="-635" algn="ctr">
                        <a:lnSpc>
                          <a:spcPct val="95100"/>
                        </a:lnSpc>
                      </a:pPr>
                      <a:r>
                        <a:rPr sz="950" dirty="0">
                          <a:latin typeface="Arial MT"/>
                          <a:cs typeface="Arial MT"/>
                        </a:rPr>
                        <a:t>Ces</a:t>
                      </a:r>
                      <a:r>
                        <a:rPr sz="950" spc="80" dirty="0">
                          <a:latin typeface="Arial MT"/>
                          <a:cs typeface="Arial MT"/>
                        </a:rPr>
                        <a:t> </a:t>
                      </a:r>
                      <a:r>
                        <a:rPr sz="950" dirty="0">
                          <a:latin typeface="Arial MT"/>
                          <a:cs typeface="Arial MT"/>
                        </a:rPr>
                        <a:t>questions</a:t>
                      </a:r>
                      <a:r>
                        <a:rPr sz="950" spc="75" dirty="0">
                          <a:latin typeface="Arial MT"/>
                          <a:cs typeface="Arial MT"/>
                        </a:rPr>
                        <a:t> </a:t>
                      </a:r>
                      <a:r>
                        <a:rPr sz="950" dirty="0">
                          <a:latin typeface="Arial MT"/>
                          <a:cs typeface="Arial MT"/>
                        </a:rPr>
                        <a:t>sont-</a:t>
                      </a:r>
                      <a:r>
                        <a:rPr sz="950" spc="-20" dirty="0">
                          <a:latin typeface="Arial MT"/>
                          <a:cs typeface="Arial MT"/>
                        </a:rPr>
                        <a:t>elles </a:t>
                      </a:r>
                      <a:r>
                        <a:rPr sz="950" dirty="0">
                          <a:latin typeface="Arial MT"/>
                          <a:cs typeface="Arial MT"/>
                        </a:rPr>
                        <a:t>hiérarchisées</a:t>
                      </a:r>
                      <a:r>
                        <a:rPr sz="950" spc="55" dirty="0">
                          <a:latin typeface="Arial MT"/>
                          <a:cs typeface="Arial MT"/>
                        </a:rPr>
                        <a:t> </a:t>
                      </a:r>
                      <a:r>
                        <a:rPr sz="950" dirty="0">
                          <a:latin typeface="Arial MT"/>
                          <a:cs typeface="Arial MT"/>
                        </a:rPr>
                        <a:t>de</a:t>
                      </a:r>
                      <a:r>
                        <a:rPr sz="950" spc="65" dirty="0">
                          <a:latin typeface="Arial MT"/>
                          <a:cs typeface="Arial MT"/>
                        </a:rPr>
                        <a:t> </a:t>
                      </a:r>
                      <a:r>
                        <a:rPr sz="950" spc="-10" dirty="0">
                          <a:latin typeface="Arial MT"/>
                          <a:cs typeface="Arial MT"/>
                        </a:rPr>
                        <a:t>manière </a:t>
                      </a:r>
                      <a:r>
                        <a:rPr sz="950" dirty="0">
                          <a:latin typeface="Arial MT"/>
                          <a:cs typeface="Arial MT"/>
                        </a:rPr>
                        <a:t>ordonnée</a:t>
                      </a:r>
                      <a:r>
                        <a:rPr sz="950" spc="75" dirty="0">
                          <a:latin typeface="Arial MT"/>
                          <a:cs typeface="Arial MT"/>
                        </a:rPr>
                        <a:t> </a:t>
                      </a:r>
                      <a:r>
                        <a:rPr sz="950" spc="-50" dirty="0">
                          <a:latin typeface="Arial MT"/>
                          <a:cs typeface="Arial MT"/>
                        </a:rPr>
                        <a:t>?</a:t>
                      </a:r>
                      <a:endParaRPr sz="950">
                        <a:latin typeface="Arial MT"/>
                        <a:cs typeface="Arial MT"/>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spcBef>
                          <a:spcPts val="55"/>
                        </a:spcBef>
                      </a:pPr>
                      <a:endParaRPr sz="950">
                        <a:latin typeface="Times New Roman"/>
                        <a:cs typeface="Times New Roman"/>
                      </a:endParaRPr>
                    </a:p>
                    <a:p>
                      <a:pPr marL="43815" marR="37465" indent="-635" algn="ctr">
                        <a:lnSpc>
                          <a:spcPct val="95100"/>
                        </a:lnSpc>
                      </a:pPr>
                      <a:r>
                        <a:rPr sz="950" dirty="0">
                          <a:latin typeface="Arial MT"/>
                          <a:cs typeface="Arial MT"/>
                        </a:rPr>
                        <a:t>Quelles</a:t>
                      </a:r>
                      <a:r>
                        <a:rPr sz="950" spc="65" dirty="0">
                          <a:latin typeface="Arial MT"/>
                          <a:cs typeface="Arial MT"/>
                        </a:rPr>
                        <a:t> </a:t>
                      </a:r>
                      <a:r>
                        <a:rPr sz="950" dirty="0">
                          <a:latin typeface="Arial MT"/>
                          <a:cs typeface="Arial MT"/>
                        </a:rPr>
                        <a:t>informations</a:t>
                      </a:r>
                      <a:r>
                        <a:rPr sz="950" spc="75" dirty="0">
                          <a:latin typeface="Arial MT"/>
                          <a:cs typeface="Arial MT"/>
                        </a:rPr>
                        <a:t> </a:t>
                      </a:r>
                      <a:r>
                        <a:rPr sz="950" spc="-10" dirty="0">
                          <a:latin typeface="Arial MT"/>
                          <a:cs typeface="Arial MT"/>
                        </a:rPr>
                        <a:t>d’enquête </a:t>
                      </a:r>
                      <a:r>
                        <a:rPr sz="950" dirty="0">
                          <a:latin typeface="Arial MT"/>
                          <a:cs typeface="Arial MT"/>
                        </a:rPr>
                        <a:t>de</a:t>
                      </a:r>
                      <a:r>
                        <a:rPr sz="950" spc="40" dirty="0">
                          <a:latin typeface="Arial MT"/>
                          <a:cs typeface="Arial MT"/>
                        </a:rPr>
                        <a:t> </a:t>
                      </a:r>
                      <a:r>
                        <a:rPr sz="950" dirty="0">
                          <a:latin typeface="Arial MT"/>
                          <a:cs typeface="Arial MT"/>
                        </a:rPr>
                        <a:t>terrain</a:t>
                      </a:r>
                      <a:r>
                        <a:rPr sz="950" spc="30" dirty="0">
                          <a:latin typeface="Arial MT"/>
                          <a:cs typeface="Arial MT"/>
                        </a:rPr>
                        <a:t> </a:t>
                      </a:r>
                      <a:r>
                        <a:rPr sz="950" dirty="0">
                          <a:latin typeface="Arial MT"/>
                          <a:cs typeface="Arial MT"/>
                        </a:rPr>
                        <a:t>les</a:t>
                      </a:r>
                      <a:r>
                        <a:rPr sz="950" spc="25" dirty="0">
                          <a:latin typeface="Arial MT"/>
                          <a:cs typeface="Arial MT"/>
                        </a:rPr>
                        <a:t> </a:t>
                      </a:r>
                      <a:r>
                        <a:rPr sz="950" dirty="0">
                          <a:latin typeface="Arial MT"/>
                          <a:cs typeface="Arial MT"/>
                        </a:rPr>
                        <a:t>faits</a:t>
                      </a:r>
                      <a:r>
                        <a:rPr sz="950" spc="25" dirty="0">
                          <a:latin typeface="Arial MT"/>
                          <a:cs typeface="Arial MT"/>
                        </a:rPr>
                        <a:t> </a:t>
                      </a:r>
                      <a:r>
                        <a:rPr sz="950" dirty="0">
                          <a:latin typeface="Arial MT"/>
                          <a:cs typeface="Arial MT"/>
                        </a:rPr>
                        <a:t>que</a:t>
                      </a:r>
                      <a:r>
                        <a:rPr sz="950" spc="30" dirty="0">
                          <a:latin typeface="Arial MT"/>
                          <a:cs typeface="Arial MT"/>
                        </a:rPr>
                        <a:t> </a:t>
                      </a:r>
                      <a:r>
                        <a:rPr sz="950" spc="-10" dirty="0">
                          <a:latin typeface="Arial MT"/>
                          <a:cs typeface="Arial MT"/>
                        </a:rPr>
                        <a:t>j’observe </a:t>
                      </a:r>
                      <a:r>
                        <a:rPr sz="950" dirty="0">
                          <a:latin typeface="Arial MT"/>
                          <a:cs typeface="Arial MT"/>
                        </a:rPr>
                        <a:t>risquent</a:t>
                      </a:r>
                      <a:r>
                        <a:rPr sz="950" spc="45" dirty="0">
                          <a:latin typeface="Arial MT"/>
                          <a:cs typeface="Arial MT"/>
                        </a:rPr>
                        <a:t> </a:t>
                      </a:r>
                      <a:r>
                        <a:rPr sz="950" dirty="0">
                          <a:latin typeface="Arial MT"/>
                          <a:cs typeface="Arial MT"/>
                        </a:rPr>
                        <a:t>de</a:t>
                      </a:r>
                      <a:r>
                        <a:rPr sz="950" spc="45" dirty="0">
                          <a:latin typeface="Arial MT"/>
                          <a:cs typeface="Arial MT"/>
                        </a:rPr>
                        <a:t> </a:t>
                      </a:r>
                      <a:r>
                        <a:rPr sz="950" dirty="0">
                          <a:latin typeface="Arial MT"/>
                          <a:cs typeface="Arial MT"/>
                        </a:rPr>
                        <a:t>nécessiter</a:t>
                      </a:r>
                      <a:r>
                        <a:rPr sz="950" spc="60" dirty="0">
                          <a:latin typeface="Arial MT"/>
                          <a:cs typeface="Arial MT"/>
                        </a:rPr>
                        <a:t> </a:t>
                      </a:r>
                      <a:r>
                        <a:rPr sz="950" spc="-50" dirty="0">
                          <a:latin typeface="Arial MT"/>
                          <a:cs typeface="Arial MT"/>
                        </a:rPr>
                        <a:t>?</a:t>
                      </a:r>
                      <a:endParaRPr sz="950">
                        <a:latin typeface="Arial MT"/>
                        <a:cs typeface="Arial MT"/>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spcBef>
                          <a:spcPts val="55"/>
                        </a:spcBef>
                      </a:pPr>
                      <a:endParaRPr sz="950">
                        <a:latin typeface="Times New Roman"/>
                        <a:cs typeface="Times New Roman"/>
                      </a:endParaRPr>
                    </a:p>
                    <a:p>
                      <a:pPr marL="67310" marR="61594" algn="ctr">
                        <a:lnSpc>
                          <a:spcPct val="95100"/>
                        </a:lnSpc>
                      </a:pPr>
                      <a:r>
                        <a:rPr sz="950" dirty="0">
                          <a:latin typeface="Arial MT"/>
                          <a:cs typeface="Arial MT"/>
                        </a:rPr>
                        <a:t>La</a:t>
                      </a:r>
                      <a:r>
                        <a:rPr sz="950" spc="30" dirty="0">
                          <a:latin typeface="Arial MT"/>
                          <a:cs typeface="Arial MT"/>
                        </a:rPr>
                        <a:t> </a:t>
                      </a:r>
                      <a:r>
                        <a:rPr sz="950" dirty="0">
                          <a:latin typeface="Arial MT"/>
                          <a:cs typeface="Arial MT"/>
                        </a:rPr>
                        <a:t>collecte</a:t>
                      </a:r>
                      <a:r>
                        <a:rPr sz="950" spc="40" dirty="0">
                          <a:latin typeface="Arial MT"/>
                          <a:cs typeface="Arial MT"/>
                        </a:rPr>
                        <a:t> </a:t>
                      </a:r>
                      <a:r>
                        <a:rPr sz="950" dirty="0">
                          <a:latin typeface="Arial MT"/>
                          <a:cs typeface="Arial MT"/>
                        </a:rPr>
                        <a:t>de</a:t>
                      </a:r>
                      <a:r>
                        <a:rPr sz="950" spc="25" dirty="0">
                          <a:latin typeface="Arial MT"/>
                          <a:cs typeface="Arial MT"/>
                        </a:rPr>
                        <a:t> </a:t>
                      </a:r>
                      <a:r>
                        <a:rPr sz="950" dirty="0">
                          <a:latin typeface="Arial MT"/>
                          <a:cs typeface="Arial MT"/>
                        </a:rPr>
                        <a:t>ces</a:t>
                      </a:r>
                      <a:r>
                        <a:rPr sz="950" spc="30" dirty="0">
                          <a:latin typeface="Arial MT"/>
                          <a:cs typeface="Arial MT"/>
                        </a:rPr>
                        <a:t> </a:t>
                      </a:r>
                      <a:r>
                        <a:rPr sz="950" spc="-10" dirty="0">
                          <a:latin typeface="Arial MT"/>
                          <a:cs typeface="Arial MT"/>
                        </a:rPr>
                        <a:t>informations </a:t>
                      </a:r>
                      <a:r>
                        <a:rPr sz="950" dirty="0">
                          <a:latin typeface="Arial MT"/>
                          <a:cs typeface="Arial MT"/>
                        </a:rPr>
                        <a:t>est-elle</a:t>
                      </a:r>
                      <a:r>
                        <a:rPr sz="950" spc="55" dirty="0">
                          <a:latin typeface="Arial MT"/>
                          <a:cs typeface="Arial MT"/>
                        </a:rPr>
                        <a:t> </a:t>
                      </a:r>
                      <a:r>
                        <a:rPr sz="950" spc="-10" dirty="0">
                          <a:latin typeface="Arial MT"/>
                          <a:cs typeface="Arial MT"/>
                        </a:rPr>
                        <a:t>raisonnablement </a:t>
                      </a:r>
                      <a:r>
                        <a:rPr sz="950" dirty="0">
                          <a:latin typeface="Arial MT"/>
                          <a:cs typeface="Arial MT"/>
                        </a:rPr>
                        <a:t>faisable</a:t>
                      </a:r>
                      <a:r>
                        <a:rPr sz="950" spc="30" dirty="0">
                          <a:latin typeface="Arial MT"/>
                          <a:cs typeface="Arial MT"/>
                        </a:rPr>
                        <a:t> </a:t>
                      </a:r>
                      <a:r>
                        <a:rPr sz="950" spc="-50" dirty="0">
                          <a:latin typeface="Arial MT"/>
                          <a:cs typeface="Arial MT"/>
                        </a:rPr>
                        <a:t>?</a:t>
                      </a:r>
                      <a:endParaRPr sz="950">
                        <a:latin typeface="Arial MT"/>
                        <a:cs typeface="Arial MT"/>
                      </a:endParaRPr>
                    </a:p>
                  </a:txBody>
                  <a:tcPr marL="0" marR="0" marT="6985" marB="0">
                    <a:lnL w="3175">
                      <a:solidFill>
                        <a:srgbClr val="000000"/>
                      </a:solidFill>
                      <a:prstDash val="solid"/>
                    </a:lnL>
                    <a:lnR w="285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3"/>
                  </a:ext>
                </a:extLst>
              </a:tr>
              <a:tr h="1625379">
                <a:tc>
                  <a:txBody>
                    <a:bodyPr/>
                    <a:lstStyle/>
                    <a:p>
                      <a:pPr algn="ctr" rtl="0"/>
                      <a:r>
                        <a:rPr lang="fr-FR" sz="900" i="1" dirty="0"/>
                        <a:t>The New </a:t>
                      </a:r>
                      <a:r>
                        <a:rPr lang="fr-FR" sz="900" i="1" dirty="0" err="1"/>
                        <a:t>Corporate</a:t>
                      </a:r>
                      <a:r>
                        <a:rPr lang="fr-FR" sz="900" i="1" dirty="0"/>
                        <a:t> </a:t>
                      </a:r>
                      <a:r>
                        <a:rPr lang="fr-FR" sz="900" i="1" dirty="0" err="1"/>
                        <a:t>Strategy</a:t>
                      </a:r>
                      <a:r>
                        <a:rPr lang="fr-FR" sz="900" i="1" dirty="0"/>
                        <a:t> de Pierre </a:t>
                      </a:r>
                      <a:r>
                        <a:rPr lang="fr-FR" sz="900" i="1" dirty="0" err="1"/>
                        <a:t>Imoff</a:t>
                      </a:r>
                      <a:endParaRPr lang="fr-FR" sz="900" i="1" dirty="0"/>
                    </a:p>
                    <a:p>
                      <a:pPr rtl="0"/>
                      <a:endParaRPr lang="fr-FR" sz="900" i="1" dirty="0">
                        <a:effectLst/>
                      </a:endParaRPr>
                    </a:p>
                    <a:p>
                      <a:pPr algn="ctr" rtl="0"/>
                      <a:r>
                        <a:rPr lang="fr-FR" sz="900" dirty="0">
                          <a:effectLst/>
                          <a:hlinkClick r:id="rId2"/>
                        </a:rPr>
                        <a:t>https://pnsrt.tavenel.fr/matieres/ssat/myopieorganisationnelle.html</a:t>
                      </a:r>
                      <a:endParaRPr lang="fr-FR" sz="900" dirty="0">
                        <a:effectLst/>
                      </a:endParaRPr>
                    </a:p>
                    <a:p>
                      <a:pPr rtl="0"/>
                      <a:endParaRPr lang="fr-FR" sz="900" dirty="0">
                        <a:effectLst/>
                      </a:endParaRPr>
                    </a:p>
                    <a:p>
                      <a:pPr>
                        <a:lnSpc>
                          <a:spcPct val="100000"/>
                        </a:lnSpc>
                      </a:pPr>
                      <a:endParaRPr sz="900" dirty="0">
                        <a:latin typeface="Times New Roman"/>
                        <a:cs typeface="Times New Roman"/>
                      </a:endParaRPr>
                    </a:p>
                  </a:txBody>
                  <a:tcPr marL="0" marR="0" marT="0" marB="0">
                    <a:lnL w="28575">
                      <a:solidFill>
                        <a:srgbClr val="000000"/>
                      </a:solidFill>
                      <a:prstDash val="solid"/>
                    </a:lnL>
                    <a:lnR w="3175">
                      <a:solidFill>
                        <a:srgbClr val="000000"/>
                      </a:solidFill>
                      <a:prstDash val="solid"/>
                    </a:lnR>
                    <a:lnT w="3175">
                      <a:solidFill>
                        <a:srgbClr val="000000"/>
                      </a:solidFill>
                      <a:prstDash val="solid"/>
                    </a:lnT>
                    <a:lnB w="28575">
                      <a:solidFill>
                        <a:srgbClr val="000000"/>
                      </a:solidFill>
                      <a:prstDash val="solid"/>
                    </a:lnB>
                  </a:tcPr>
                </a:tc>
                <a:tc>
                  <a:txBody>
                    <a:bodyPr/>
                    <a:lstStyle/>
                    <a:p>
                      <a:pPr algn="ctr">
                        <a:lnSpc>
                          <a:spcPct val="100000"/>
                        </a:lnSpc>
                      </a:pPr>
                      <a:r>
                        <a:rPr lang="fr-FR" sz="900" dirty="0">
                          <a:latin typeface="Times New Roman"/>
                          <a:cs typeface="Times New Roman"/>
                        </a:rPr>
                        <a:t> La recherche coûte elle plus qu’elle ne rapporte ? Pourquoi une baisse de budget pour la recherche? </a:t>
                      </a:r>
                    </a:p>
                    <a:p>
                      <a:pPr algn="ctr">
                        <a:lnSpc>
                          <a:spcPct val="100000"/>
                        </a:lnSpc>
                      </a:pPr>
                      <a:endParaRPr lang="fr-FR" sz="900" dirty="0">
                        <a:latin typeface="Times New Roman"/>
                        <a:cs typeface="Times New Roman"/>
                      </a:endParaRPr>
                    </a:p>
                    <a:p>
                      <a:pPr algn="ctr">
                        <a:lnSpc>
                          <a:spcPct val="100000"/>
                        </a:lnSpc>
                      </a:pPr>
                      <a:r>
                        <a:rPr lang="fr-FR" sz="900" dirty="0">
                          <a:latin typeface="Times New Roman"/>
                          <a:cs typeface="Times New Roman"/>
                        </a:rPr>
                        <a:t>Pourquoi cette myopie organisationnelle a-t-elle surgi pendant l’ère Chrystel </a:t>
                      </a:r>
                      <a:r>
                        <a:rPr lang="fr-FR" sz="900" dirty="0" err="1">
                          <a:latin typeface="Times New Roman"/>
                          <a:cs typeface="Times New Roman"/>
                        </a:rPr>
                        <a:t>Heydemann</a:t>
                      </a:r>
                      <a:endParaRPr lang="fr-FR" sz="900" dirty="0">
                        <a:latin typeface="Times New Roman"/>
                        <a:cs typeface="Times New Roman"/>
                      </a:endParaRPr>
                    </a:p>
                    <a:p>
                      <a:pPr algn="ctr">
                        <a:lnSpc>
                          <a:spcPct val="100000"/>
                        </a:lnSpc>
                      </a:pPr>
                      <a:r>
                        <a:rPr lang="fr-FR" sz="900" dirty="0">
                          <a:latin typeface="Times New Roman"/>
                          <a:cs typeface="Times New Roman"/>
                        </a:rPr>
                        <a:t>, n’existait-elle pas sous l’ère Stéphane Richard?</a:t>
                      </a: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28575">
                      <a:solidFill>
                        <a:srgbClr val="000000"/>
                      </a:solidFill>
                      <a:prstDash val="solid"/>
                    </a:lnB>
                  </a:tcPr>
                </a:tc>
                <a:tc>
                  <a:txBody>
                    <a:bodyPr/>
                    <a:lstStyle/>
                    <a:p>
                      <a:pPr algn="ctr">
                        <a:lnSpc>
                          <a:spcPct val="100000"/>
                        </a:lnSpc>
                      </a:pPr>
                      <a:r>
                        <a:rPr lang="fr-FR" sz="900" dirty="0">
                          <a:latin typeface="Times New Roman"/>
                          <a:cs typeface="Times New Roman"/>
                        </a:rPr>
                        <a:t> Ces questions apparaissent donc au niveau stratégique de l’entreprise ce qui joue sur le rôle opérationnel et sur les ressources humaines.</a:t>
                      </a:r>
                    </a:p>
                    <a:p>
                      <a:pPr algn="ctr">
                        <a:lnSpc>
                          <a:spcPct val="100000"/>
                        </a:lnSpc>
                      </a:pPr>
                      <a:endParaRPr lang="fr-FR" sz="900" dirty="0">
                        <a:latin typeface="Times New Roman"/>
                        <a:cs typeface="Times New Roman"/>
                      </a:endParaRPr>
                    </a:p>
                    <a:p>
                      <a:pPr algn="l">
                        <a:lnSpc>
                          <a:spcPct val="100000"/>
                        </a:lnSpc>
                      </a:pPr>
                      <a:r>
                        <a:rPr lang="fr-FR" sz="900" dirty="0">
                          <a:latin typeface="Times New Roman"/>
                          <a:cs typeface="Times New Roman"/>
                        </a:rPr>
                        <a:t>Actuellement, Orange a arrêté le recrutement </a:t>
                      </a:r>
                    </a:p>
                    <a:p>
                      <a:pPr algn="l">
                        <a:lnSpc>
                          <a:spcPct val="100000"/>
                        </a:lnSpc>
                      </a:pPr>
                      <a:r>
                        <a:rPr lang="fr-FR" sz="900" dirty="0">
                          <a:latin typeface="Times New Roman"/>
                          <a:cs typeface="Times New Roman"/>
                        </a:rPr>
                        <a:t>(car cela coûte ) et nous avons de nombreux départs non remplacés entrainant une baisse d’effectifs non renouvelés.</a:t>
                      </a: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28575">
                      <a:solidFill>
                        <a:srgbClr val="000000"/>
                      </a:solidFill>
                      <a:prstDash val="solid"/>
                    </a:lnB>
                  </a:tcPr>
                </a:tc>
                <a:tc>
                  <a:txBody>
                    <a:bodyPr/>
                    <a:lstStyle/>
                    <a:p>
                      <a:pPr>
                        <a:lnSpc>
                          <a:spcPct val="100000"/>
                        </a:lnSpc>
                      </a:pPr>
                      <a:r>
                        <a:rPr lang="fr-FR" sz="900" dirty="0">
                          <a:latin typeface="Times New Roman"/>
                          <a:cs typeface="Times New Roman"/>
                        </a:rPr>
                        <a:t> De l’énergie pour retranscrire ce ressenti , des interviews, contacter les « délégués de proximité » , </a:t>
                      </a:r>
                      <a:endParaRPr sz="900" dirty="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28575">
                      <a:solidFill>
                        <a:srgbClr val="000000"/>
                      </a:solidFill>
                      <a:prstDash val="solid"/>
                    </a:lnB>
                  </a:tcPr>
                </a:tc>
                <a:tc>
                  <a:txBody>
                    <a:bodyPr/>
                    <a:lstStyle/>
                    <a:p>
                      <a:pPr>
                        <a:lnSpc>
                          <a:spcPct val="100000"/>
                        </a:lnSpc>
                      </a:pPr>
                      <a:r>
                        <a:rPr lang="fr-FR" sz="900" dirty="0">
                          <a:latin typeface="Times New Roman"/>
                          <a:cs typeface="Times New Roman"/>
                        </a:rPr>
                        <a:t> Oui, j’ai les syndicats pour m’aider et je peux réaliser des interviews pour capturer ce ressenti</a:t>
                      </a:r>
                      <a:endParaRPr sz="900" dirty="0">
                        <a:latin typeface="Times New Roman"/>
                        <a:cs typeface="Times New Roman"/>
                      </a:endParaRPr>
                    </a:p>
                  </a:txBody>
                  <a:tcPr marL="0" marR="0" marT="0" marB="0">
                    <a:lnL w="3175">
                      <a:solidFill>
                        <a:srgbClr val="000000"/>
                      </a:solidFill>
                      <a:prstDash val="solid"/>
                    </a:lnL>
                    <a:lnR w="28575">
                      <a:solidFill>
                        <a:srgbClr val="000000"/>
                      </a:solidFill>
                      <a:prstDash val="solid"/>
                    </a:lnR>
                    <a:lnT w="3175">
                      <a:solidFill>
                        <a:srgbClr val="000000"/>
                      </a:solidFill>
                      <a:prstDash val="solid"/>
                    </a:lnT>
                    <a:lnB w="28575">
                      <a:solidFill>
                        <a:srgbClr val="000000"/>
                      </a:solidFill>
                      <a:prstDash val="solid"/>
                    </a:lnB>
                  </a:tcPr>
                </a:tc>
                <a:extLst>
                  <a:ext uri="{0D108BD9-81ED-4DB2-BD59-A6C34878D82A}">
                    <a16:rowId xmlns:a16="http://schemas.microsoft.com/office/drawing/2014/main" val="10004"/>
                  </a:ext>
                </a:extLst>
              </a:tr>
            </a:tbl>
          </a:graphicData>
        </a:graphic>
      </p:graphicFrame>
      <p:sp>
        <p:nvSpPr>
          <p:cNvPr id="3" name="object 3"/>
          <p:cNvSpPr txBox="1"/>
          <p:nvPr/>
        </p:nvSpPr>
        <p:spPr>
          <a:xfrm>
            <a:off x="887465" y="592489"/>
            <a:ext cx="3886200" cy="357505"/>
          </a:xfrm>
          <a:prstGeom prst="rect">
            <a:avLst/>
          </a:prstGeom>
        </p:spPr>
        <p:txBody>
          <a:bodyPr vert="horz" wrap="square" lIns="0" tIns="15240" rIns="0" bIns="0" rtlCol="0">
            <a:spAutoFit/>
          </a:bodyPr>
          <a:lstStyle/>
          <a:p>
            <a:pPr marL="12700">
              <a:lnSpc>
                <a:spcPct val="100000"/>
              </a:lnSpc>
              <a:spcBef>
                <a:spcPts val="120"/>
              </a:spcBef>
            </a:pPr>
            <a:r>
              <a:rPr sz="950" dirty="0">
                <a:solidFill>
                  <a:srgbClr val="AE117F"/>
                </a:solidFill>
                <a:latin typeface="Arial MT"/>
                <a:cs typeface="Arial MT"/>
              </a:rPr>
              <a:t>Sciences</a:t>
            </a:r>
            <a:r>
              <a:rPr sz="950" spc="55" dirty="0">
                <a:solidFill>
                  <a:srgbClr val="AE117F"/>
                </a:solidFill>
                <a:latin typeface="Arial MT"/>
                <a:cs typeface="Arial MT"/>
              </a:rPr>
              <a:t> </a:t>
            </a:r>
            <a:r>
              <a:rPr sz="950" dirty="0">
                <a:solidFill>
                  <a:srgbClr val="AE117F"/>
                </a:solidFill>
                <a:latin typeface="Arial MT"/>
                <a:cs typeface="Arial MT"/>
              </a:rPr>
              <a:t>Sociales</a:t>
            </a:r>
            <a:r>
              <a:rPr sz="950" spc="60" dirty="0">
                <a:solidFill>
                  <a:srgbClr val="AE117F"/>
                </a:solidFill>
                <a:latin typeface="Arial MT"/>
                <a:cs typeface="Arial MT"/>
              </a:rPr>
              <a:t> </a:t>
            </a:r>
            <a:r>
              <a:rPr sz="950" dirty="0">
                <a:solidFill>
                  <a:srgbClr val="AE117F"/>
                </a:solidFill>
                <a:latin typeface="Arial MT"/>
                <a:cs typeface="Arial MT"/>
              </a:rPr>
              <a:t>Appliquées</a:t>
            </a:r>
            <a:r>
              <a:rPr sz="950" spc="60" dirty="0">
                <a:solidFill>
                  <a:srgbClr val="AE117F"/>
                </a:solidFill>
                <a:latin typeface="Arial MT"/>
                <a:cs typeface="Arial MT"/>
              </a:rPr>
              <a:t> </a:t>
            </a:r>
            <a:r>
              <a:rPr sz="950" dirty="0">
                <a:solidFill>
                  <a:srgbClr val="AE117F"/>
                </a:solidFill>
                <a:latin typeface="Arial MT"/>
                <a:cs typeface="Arial MT"/>
              </a:rPr>
              <a:t>au</a:t>
            </a:r>
            <a:r>
              <a:rPr sz="950" spc="55" dirty="0">
                <a:solidFill>
                  <a:srgbClr val="AE117F"/>
                </a:solidFill>
                <a:latin typeface="Arial MT"/>
                <a:cs typeface="Arial MT"/>
              </a:rPr>
              <a:t> </a:t>
            </a:r>
            <a:r>
              <a:rPr sz="950" spc="-10" dirty="0">
                <a:solidFill>
                  <a:srgbClr val="AE117F"/>
                </a:solidFill>
                <a:latin typeface="Arial MT"/>
                <a:cs typeface="Arial MT"/>
              </a:rPr>
              <a:t>Travail</a:t>
            </a:r>
            <a:endParaRPr sz="950" dirty="0">
              <a:latin typeface="Arial MT"/>
              <a:cs typeface="Arial MT"/>
            </a:endParaRPr>
          </a:p>
          <a:p>
            <a:pPr marL="12700">
              <a:lnSpc>
                <a:spcPct val="100000"/>
              </a:lnSpc>
              <a:spcBef>
                <a:spcPts val="70"/>
              </a:spcBef>
            </a:pPr>
            <a:r>
              <a:rPr sz="1150" b="1" dirty="0">
                <a:solidFill>
                  <a:srgbClr val="AE117F"/>
                </a:solidFill>
                <a:latin typeface="Arial"/>
                <a:cs typeface="Arial"/>
              </a:rPr>
              <a:t>Préparation</a:t>
            </a:r>
            <a:r>
              <a:rPr sz="1150" b="1" spc="10" dirty="0">
                <a:solidFill>
                  <a:srgbClr val="AE117F"/>
                </a:solidFill>
                <a:latin typeface="Arial"/>
                <a:cs typeface="Arial"/>
              </a:rPr>
              <a:t> </a:t>
            </a:r>
            <a:r>
              <a:rPr sz="1150" b="1" dirty="0">
                <a:solidFill>
                  <a:srgbClr val="AE117F"/>
                </a:solidFill>
                <a:latin typeface="Arial"/>
                <a:cs typeface="Arial"/>
              </a:rPr>
              <a:t>de</a:t>
            </a:r>
            <a:r>
              <a:rPr sz="1150" b="1" spc="10" dirty="0">
                <a:solidFill>
                  <a:srgbClr val="AE117F"/>
                </a:solidFill>
                <a:latin typeface="Arial"/>
                <a:cs typeface="Arial"/>
              </a:rPr>
              <a:t> </a:t>
            </a:r>
            <a:r>
              <a:rPr sz="1150" b="1" dirty="0">
                <a:solidFill>
                  <a:srgbClr val="AE117F"/>
                </a:solidFill>
                <a:latin typeface="Arial"/>
                <a:cs typeface="Arial"/>
              </a:rPr>
              <a:t>la</a:t>
            </a:r>
            <a:r>
              <a:rPr sz="1150" b="1" spc="15" dirty="0">
                <a:solidFill>
                  <a:srgbClr val="AE117F"/>
                </a:solidFill>
                <a:latin typeface="Arial"/>
                <a:cs typeface="Arial"/>
              </a:rPr>
              <a:t> </a:t>
            </a:r>
            <a:r>
              <a:rPr sz="1150" b="1" dirty="0">
                <a:solidFill>
                  <a:srgbClr val="AE117F"/>
                </a:solidFill>
                <a:latin typeface="Arial"/>
                <a:cs typeface="Arial"/>
              </a:rPr>
              <a:t>présentation</a:t>
            </a:r>
            <a:r>
              <a:rPr sz="1150" b="1" spc="10" dirty="0">
                <a:solidFill>
                  <a:srgbClr val="AE117F"/>
                </a:solidFill>
                <a:latin typeface="Arial"/>
                <a:cs typeface="Arial"/>
              </a:rPr>
              <a:t> </a:t>
            </a:r>
            <a:r>
              <a:rPr sz="1150" b="1" dirty="0">
                <a:solidFill>
                  <a:srgbClr val="AE117F"/>
                </a:solidFill>
                <a:latin typeface="Arial"/>
                <a:cs typeface="Arial"/>
              </a:rPr>
              <a:t>de</a:t>
            </a:r>
            <a:r>
              <a:rPr sz="1150" b="1" spc="15" dirty="0">
                <a:solidFill>
                  <a:srgbClr val="AE117F"/>
                </a:solidFill>
                <a:latin typeface="Arial"/>
                <a:cs typeface="Arial"/>
              </a:rPr>
              <a:t> </a:t>
            </a:r>
            <a:r>
              <a:rPr sz="1150" b="1" dirty="0">
                <a:solidFill>
                  <a:srgbClr val="AE117F"/>
                </a:solidFill>
                <a:latin typeface="Arial"/>
                <a:cs typeface="Arial"/>
              </a:rPr>
              <a:t>la</a:t>
            </a:r>
            <a:r>
              <a:rPr sz="1150" b="1" spc="10" dirty="0">
                <a:solidFill>
                  <a:srgbClr val="AE117F"/>
                </a:solidFill>
                <a:latin typeface="Arial"/>
                <a:cs typeface="Arial"/>
              </a:rPr>
              <a:t> </a:t>
            </a:r>
            <a:r>
              <a:rPr sz="1150" b="1" dirty="0">
                <a:solidFill>
                  <a:srgbClr val="AE117F"/>
                </a:solidFill>
                <a:latin typeface="Arial"/>
                <a:cs typeface="Arial"/>
              </a:rPr>
              <a:t>situation</a:t>
            </a:r>
            <a:r>
              <a:rPr sz="1150" b="1" spc="15" dirty="0">
                <a:solidFill>
                  <a:srgbClr val="AE117F"/>
                </a:solidFill>
                <a:latin typeface="Arial"/>
                <a:cs typeface="Arial"/>
              </a:rPr>
              <a:t> </a:t>
            </a:r>
            <a:r>
              <a:rPr sz="1150" b="1" dirty="0">
                <a:solidFill>
                  <a:srgbClr val="AE117F"/>
                </a:solidFill>
                <a:latin typeface="Arial"/>
                <a:cs typeface="Arial"/>
              </a:rPr>
              <a:t>de</a:t>
            </a:r>
            <a:r>
              <a:rPr sz="1150" b="1" spc="10" dirty="0">
                <a:solidFill>
                  <a:srgbClr val="AE117F"/>
                </a:solidFill>
                <a:latin typeface="Arial"/>
                <a:cs typeface="Arial"/>
              </a:rPr>
              <a:t> </a:t>
            </a:r>
            <a:r>
              <a:rPr sz="1150" b="1" spc="-10" dirty="0">
                <a:solidFill>
                  <a:srgbClr val="AE117F"/>
                </a:solidFill>
                <a:latin typeface="Arial"/>
                <a:cs typeface="Arial"/>
              </a:rPr>
              <a:t>départ</a:t>
            </a:r>
            <a:endParaRPr sz="1150" dirty="0">
              <a:latin typeface="Arial"/>
              <a:cs typeface="Arial"/>
            </a:endParaRPr>
          </a:p>
        </p:txBody>
      </p:sp>
      <p:pic>
        <p:nvPicPr>
          <p:cNvPr id="4" name="object 4"/>
          <p:cNvPicPr/>
          <p:nvPr/>
        </p:nvPicPr>
        <p:blipFill>
          <a:blip r:embed="rId3" cstate="print"/>
          <a:stretch>
            <a:fillRect/>
          </a:stretch>
        </p:blipFill>
        <p:spPr>
          <a:xfrm>
            <a:off x="134442" y="123825"/>
            <a:ext cx="640310" cy="510924"/>
          </a:xfrm>
          <a:prstGeom prst="rect">
            <a:avLst/>
          </a:prstGeom>
        </p:spPr>
      </p:pic>
      <p:pic>
        <p:nvPicPr>
          <p:cNvPr id="6" name="Image 5" descr="Une image contenant texte, Police, orange, Graphique&#10;&#10;Description générée automatiquement">
            <a:extLst>
              <a:ext uri="{FF2B5EF4-FFF2-40B4-BE49-F238E27FC236}">
                <a16:creationId xmlns:a16="http://schemas.microsoft.com/office/drawing/2014/main" id="{9CA7A848-BDB6-98EE-4676-758D3A43D1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3251" y="9525"/>
            <a:ext cx="634749" cy="634749"/>
          </a:xfrm>
          <a:prstGeom prst="rect">
            <a:avLst/>
          </a:prstGeom>
        </p:spPr>
      </p:pic>
      <p:sp>
        <p:nvSpPr>
          <p:cNvPr id="7" name="ZoneTexte 6">
            <a:extLst>
              <a:ext uri="{FF2B5EF4-FFF2-40B4-BE49-F238E27FC236}">
                <a16:creationId xmlns:a16="http://schemas.microsoft.com/office/drawing/2014/main" id="{B0B3D517-EA9D-0520-2BE6-1D9396BC87DD}"/>
              </a:ext>
            </a:extLst>
          </p:cNvPr>
          <p:cNvSpPr txBox="1"/>
          <p:nvPr/>
        </p:nvSpPr>
        <p:spPr>
          <a:xfrm>
            <a:off x="3517900" y="14586"/>
            <a:ext cx="3496470" cy="400110"/>
          </a:xfrm>
          <a:prstGeom prst="rect">
            <a:avLst/>
          </a:prstGeom>
          <a:noFill/>
        </p:spPr>
        <p:txBody>
          <a:bodyPr wrap="none" rtlCol="0">
            <a:spAutoFit/>
          </a:bodyPr>
          <a:lstStyle/>
          <a:p>
            <a:r>
              <a:rPr lang="fr-FR" sz="2000" b="1" dirty="0">
                <a:solidFill>
                  <a:srgbClr val="FFC000"/>
                </a:solidFill>
              </a:rPr>
              <a:t>AVENEL THEOPHILE SRT4</a:t>
            </a:r>
          </a:p>
        </p:txBody>
      </p:sp>
      <p:sp>
        <p:nvSpPr>
          <p:cNvPr id="8" name="object 3">
            <a:extLst>
              <a:ext uri="{FF2B5EF4-FFF2-40B4-BE49-F238E27FC236}">
                <a16:creationId xmlns:a16="http://schemas.microsoft.com/office/drawing/2014/main" id="{B0309571-64A6-FD1E-0060-0B30A40EC667}"/>
              </a:ext>
            </a:extLst>
          </p:cNvPr>
          <p:cNvSpPr txBox="1"/>
          <p:nvPr/>
        </p:nvSpPr>
        <p:spPr>
          <a:xfrm>
            <a:off x="4988971" y="675433"/>
            <a:ext cx="5076030" cy="261610"/>
          </a:xfrm>
          <a:prstGeom prst="rect">
            <a:avLst/>
          </a:prstGeom>
        </p:spPr>
        <p:txBody>
          <a:bodyPr vert="horz" wrap="square" lIns="0" tIns="15240" rIns="0" bIns="0" rtlCol="0">
            <a:spAutoFit/>
          </a:bodyPr>
          <a:lstStyle/>
          <a:p>
            <a:pPr marL="12700">
              <a:lnSpc>
                <a:spcPct val="100000"/>
              </a:lnSpc>
              <a:spcBef>
                <a:spcPts val="70"/>
              </a:spcBef>
            </a:pPr>
            <a:r>
              <a:rPr lang="fr-FR" sz="1600" b="1" dirty="0">
                <a:solidFill>
                  <a:schemeClr val="accent1"/>
                </a:solidFill>
                <a:latin typeface="Arial"/>
                <a:cs typeface="Arial"/>
              </a:rPr>
              <a:t>S</a:t>
            </a:r>
            <a:r>
              <a:rPr sz="1600" b="1" dirty="0" err="1">
                <a:solidFill>
                  <a:schemeClr val="accent1"/>
                </a:solidFill>
                <a:latin typeface="Arial"/>
                <a:cs typeface="Arial"/>
              </a:rPr>
              <a:t>ituation</a:t>
            </a:r>
            <a:r>
              <a:rPr sz="1600" b="1" spc="15" dirty="0">
                <a:solidFill>
                  <a:schemeClr val="accent1"/>
                </a:solidFill>
                <a:latin typeface="Arial"/>
                <a:cs typeface="Arial"/>
              </a:rPr>
              <a:t> </a:t>
            </a:r>
            <a:r>
              <a:rPr sz="1600" b="1" dirty="0">
                <a:solidFill>
                  <a:schemeClr val="accent1"/>
                </a:solidFill>
                <a:latin typeface="Arial"/>
                <a:cs typeface="Arial"/>
              </a:rPr>
              <a:t>de</a:t>
            </a:r>
            <a:r>
              <a:rPr sz="1600" b="1" spc="10" dirty="0">
                <a:solidFill>
                  <a:schemeClr val="accent1"/>
                </a:solidFill>
                <a:latin typeface="Arial"/>
                <a:cs typeface="Arial"/>
              </a:rPr>
              <a:t> </a:t>
            </a:r>
            <a:r>
              <a:rPr sz="1600" b="1" spc="-10" dirty="0" err="1">
                <a:solidFill>
                  <a:schemeClr val="accent1"/>
                </a:solidFill>
                <a:latin typeface="Arial"/>
                <a:cs typeface="Arial"/>
              </a:rPr>
              <a:t>départ</a:t>
            </a:r>
            <a:r>
              <a:rPr lang="fr-FR" sz="1600" b="1" spc="-10" dirty="0">
                <a:solidFill>
                  <a:schemeClr val="accent1"/>
                </a:solidFill>
                <a:latin typeface="Arial"/>
                <a:cs typeface="Arial"/>
              </a:rPr>
              <a:t> : La myopie Organisationnelle</a:t>
            </a:r>
            <a:endParaRPr sz="1600" dirty="0">
              <a:solidFill>
                <a:schemeClr val="accent1"/>
              </a:solidFill>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TotalTime>
  <Words>647</Words>
  <Application>Microsoft Office PowerPoint</Application>
  <PresentationFormat>Personnalisé</PresentationFormat>
  <Paragraphs>45</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Arial MT</vt:lpstr>
      <vt:lpstr>Calibri</vt:lpstr>
      <vt:lpstr>Times New Roman</vt:lpstr>
      <vt:lpstr>Office Theme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Avenel</dc:creator>
  <cp:lastModifiedBy>AVENEL Théophile</cp:lastModifiedBy>
  <cp:revision>14</cp:revision>
  <cp:lastPrinted>2024-10-03T16:23:30Z</cp:lastPrinted>
  <dcterms:created xsi:type="dcterms:W3CDTF">2024-09-29T11:29:22Z</dcterms:created>
  <dcterms:modified xsi:type="dcterms:W3CDTF">2024-10-03T18:23:04Z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2022-07-27T00:00:00Z</vt:filetime>
  </property>
  <property fmtid="{D5CDD505-2E9C-101B-9397-08002B2CF9AE}" pid="3" name="Creator">
    <vt:lpwstr>Calc</vt:lpwstr>
  </property>
  <property fmtid="{D5CDD505-2E9C-101B-9397-08002B2CF9AE}" pid="4" name="Producer">
    <vt:lpwstr>LibreOffice 7.0</vt:lpwstr>
  </property>
  <property fmtid="{D5CDD505-2E9C-101B-9397-08002B2CF9AE}" pid="5" name="LastSaved">
    <vt:filetime>2022-07-27T00:00:00Z</vt:filetime>
  </property>
</Properties>
</file>